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CCE6"/>
    <a:srgbClr val="4D89C8"/>
    <a:srgbClr val="2073A8"/>
    <a:srgbClr val="4D8BC8"/>
    <a:srgbClr val="C41E2C"/>
    <a:srgbClr val="79101E"/>
    <a:srgbClr val="A3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5" autoAdjust="0"/>
    <p:restoredTop sz="94634" autoAdjust="0"/>
  </p:normalViewPr>
  <p:slideViewPr>
    <p:cSldViewPr>
      <p:cViewPr varScale="1">
        <p:scale>
          <a:sx n="108" d="100"/>
          <a:sy n="108" d="100"/>
        </p:scale>
        <p:origin x="114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50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03499-3E24-46AE-A5AC-01203B28F2BC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9DEA-EFB0-46AB-957D-4AA81A087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00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9640B4-B073-464B-9FC4-3E923CAF8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1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83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38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3040" y="0"/>
            <a:ext cx="6172200" cy="1447800"/>
          </a:xfrm>
          <a:prstGeom prst="rect">
            <a:avLst/>
          </a:prstGeom>
        </p:spPr>
        <p:txBody>
          <a:bodyPr anchor="ctr" anchorCtr="0"/>
          <a:lstStyle>
            <a:lvl1pPr>
              <a:defRPr sz="3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7799438" cy="46482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0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84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64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22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7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3742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684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1447800"/>
          </a:xfrm>
          <a:prstGeom prst="rect">
            <a:avLst/>
          </a:prstGeom>
          <a:gradFill>
            <a:gsLst>
              <a:gs pos="0">
                <a:srgbClr val="4D89C8"/>
              </a:gs>
              <a:gs pos="100000">
                <a:srgbClr val="67CCE6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7391400" y="6248400"/>
            <a:ext cx="1625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2073A8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fld id="{349FDF38-DF8F-4ABF-A194-6EA4AEB5B0F9}" type="slidenum">
              <a:rPr lang="en-US" sz="1000" b="1" smtClean="0">
                <a:solidFill>
                  <a:schemeClr val="bg2"/>
                </a:solidFill>
              </a:rPr>
              <a:pPr algn="ctr">
                <a:spcBef>
                  <a:spcPct val="50000"/>
                </a:spcBef>
              </a:pPr>
              <a:t>‹#›</a:t>
            </a:fld>
            <a:endParaRPr lang="en-US" sz="1000" b="1" dirty="0">
              <a:solidFill>
                <a:schemeClr val="bg2"/>
              </a:solidFill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76200" y="6125289"/>
            <a:ext cx="1625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2073A8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bg2"/>
                </a:solidFill>
              </a:rPr>
              <a:t>WABIP.com</a:t>
            </a:r>
            <a:endParaRPr lang="en-US" sz="1000" dirty="0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174341" cy="1174341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 bwMode="auto">
          <a:xfrm>
            <a:off x="0" y="1447800"/>
            <a:ext cx="9144000" cy="152400"/>
          </a:xfrm>
          <a:prstGeom prst="rect">
            <a:avLst/>
          </a:prstGeom>
          <a:gradFill>
            <a:gsLst>
              <a:gs pos="0">
                <a:srgbClr val="2073A8"/>
              </a:gs>
              <a:gs pos="100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4820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Pediatric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Bronchoscopy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2743200" y="152400"/>
            <a:ext cx="9144" cy="10981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D89C8"/>
            </a:gs>
            <a:gs pos="100000">
              <a:srgbClr val="67CC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2400" y="2573146"/>
            <a:ext cx="914399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Protracted </a:t>
            </a:r>
            <a:r>
              <a:rPr lang="en-US" sz="26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Bacterial Bronchitis (PBB) </a:t>
            </a:r>
            <a:br>
              <a:rPr lang="en-US" sz="26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6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The Bronchoscopy Findings</a:t>
            </a: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Prof. Mohammad Ashkan Moslehi, MD</a:t>
            </a:r>
            <a:endParaRPr lang="en-US" sz="22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Pediatrics Interventional Pulmonologist</a:t>
            </a: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(WABIP Pediatrics Section Chair)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365" y="4876800"/>
            <a:ext cx="1751645" cy="17516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14400"/>
            <a:ext cx="9143999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algn="ctr"/>
            <a:r>
              <a:rPr lang="en-US" sz="2200" dirty="0" smtClean="0"/>
              <a:t>The definitive investigation</a:t>
            </a:r>
          </a:p>
          <a:p>
            <a:pPr algn="ctr"/>
            <a:r>
              <a:rPr lang="en-US" sz="2200" b="1" dirty="0" smtClean="0"/>
              <a:t>Flexible </a:t>
            </a:r>
            <a:r>
              <a:rPr lang="en-US" sz="2200" b="1" dirty="0"/>
              <a:t>Bronchoscopy with </a:t>
            </a:r>
            <a:r>
              <a:rPr lang="en-US" sz="2200" b="1" dirty="0" smtClean="0"/>
              <a:t>BAL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200" y="7398"/>
            <a:ext cx="6400800" cy="1447800"/>
          </a:xfrm>
        </p:spPr>
        <p:txBody>
          <a:bodyPr/>
          <a:lstStyle/>
          <a:p>
            <a:r>
              <a:rPr lang="en-US" sz="2600" dirty="0"/>
              <a:t>When and How to Diagnose PBB?</a:t>
            </a:r>
          </a:p>
        </p:txBody>
      </p:sp>
    </p:spTree>
    <p:extLst>
      <p:ext uri="{BB962C8B-B14F-4D97-AF65-F5344CB8AC3E}">
        <p14:creationId xmlns:p14="http://schemas.microsoft.com/office/powerpoint/2010/main" val="296733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6400800" cy="1447800"/>
          </a:xfrm>
        </p:spPr>
        <p:txBody>
          <a:bodyPr/>
          <a:lstStyle/>
          <a:p>
            <a:r>
              <a:rPr lang="en-US" sz="2600" dirty="0" smtClean="0"/>
              <a:t>When and How to Diagnose PBB?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33600"/>
            <a:ext cx="7799438" cy="3657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Typically, we find </a:t>
            </a:r>
            <a:r>
              <a:rPr lang="en-US" sz="2200" dirty="0" smtClean="0">
                <a:solidFill>
                  <a:srgbClr val="00B050"/>
                </a:solidFill>
              </a:rPr>
              <a:t>secretions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00B050"/>
                </a:solidFill>
              </a:rPr>
              <a:t>edematous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B050"/>
                </a:solidFill>
              </a:rPr>
              <a:t>collapsible</a:t>
            </a:r>
            <a:r>
              <a:rPr lang="en-US" sz="2200" dirty="0" smtClean="0"/>
              <a:t> </a:t>
            </a:r>
            <a:r>
              <a:rPr lang="en-US" sz="2200" b="1" dirty="0" smtClean="0"/>
              <a:t>bronchi</a:t>
            </a:r>
            <a:r>
              <a:rPr lang="en-US" sz="2200" dirty="0" smtClean="0"/>
              <a:t> that collapse during suctioning while undertaking a BAL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Antibiotic usage often results in a negative culture, even in a child with significant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Positive cultures can be seen despite recent antibiotic use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68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/>
          <a:lstStyle/>
          <a:p>
            <a:r>
              <a:rPr lang="en-US" dirty="0" smtClean="0"/>
              <a:t>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Bacterial counts ≥104 colony-forming units (CFU)/ml </a:t>
            </a:r>
            <a:r>
              <a:rPr lang="en-US" sz="2200" dirty="0" smtClean="0">
                <a:solidFill>
                  <a:srgbClr val="FF0000"/>
                </a:solidFill>
              </a:rPr>
              <a:t>+/-</a:t>
            </a:r>
            <a:r>
              <a:rPr lang="en-US" sz="2200" dirty="0" smtClean="0"/>
              <a:t> neutrophils &gt;3.5% in BALF consider as positive result</a:t>
            </a:r>
          </a:p>
          <a:p>
            <a:r>
              <a:rPr lang="en-US" sz="2200" dirty="0" smtClean="0"/>
              <a:t> </a:t>
            </a:r>
          </a:p>
          <a:p>
            <a:r>
              <a:rPr lang="en-US" sz="2200" dirty="0" smtClean="0"/>
              <a:t>The normal reference values for BAL: macrophages 80–95%, neutrophils &lt;3.5%, lymphocytes &lt;15%, eosinophils &lt;1%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912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0"/>
            <a:ext cx="6172200" cy="1447800"/>
          </a:xfrm>
        </p:spPr>
        <p:txBody>
          <a:bodyPr/>
          <a:lstStyle/>
          <a:p>
            <a:r>
              <a:rPr lang="en-US" dirty="0" smtClean="0"/>
              <a:t>How is PBB Treated?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4" y="1676399"/>
            <a:ext cx="2637692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60" y="1676400"/>
            <a:ext cx="2828040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76399"/>
            <a:ext cx="2743199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73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/>
          <a:lstStyle/>
          <a:p>
            <a:r>
              <a:rPr lang="en-US" dirty="0" smtClean="0"/>
              <a:t>When and How to Diagnose PBB?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7799438" cy="4419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original diagnostic criteria for PBB includes: 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(a) </a:t>
            </a:r>
            <a:r>
              <a:rPr lang="en-US" sz="2200" dirty="0" smtClean="0">
                <a:solidFill>
                  <a:srgbClr val="0070C0"/>
                </a:solidFill>
              </a:rPr>
              <a:t>wet cough </a:t>
            </a:r>
            <a:r>
              <a:rPr lang="en-US" sz="2200" dirty="0" smtClean="0"/>
              <a:t>&gt;four weeks duration, </a:t>
            </a:r>
          </a:p>
          <a:p>
            <a:pPr>
              <a:buFont typeface="Wingdings" pitchFamily="2" charset="2"/>
              <a:buChar char="ü"/>
            </a:pPr>
            <a:endParaRPr lang="en-US" sz="2200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(b) </a:t>
            </a:r>
            <a:r>
              <a:rPr lang="en-US" sz="2200" dirty="0" smtClean="0">
                <a:solidFill>
                  <a:srgbClr val="0070C0"/>
                </a:solidFill>
              </a:rPr>
              <a:t>identifiable lower airway bacterial </a:t>
            </a:r>
            <a:r>
              <a:rPr lang="en-US" sz="2200" dirty="0" smtClean="0"/>
              <a:t>infection on </a:t>
            </a:r>
            <a:r>
              <a:rPr lang="en-US" sz="2200" dirty="0" err="1" smtClean="0"/>
              <a:t>broncho</a:t>
            </a:r>
            <a:r>
              <a:rPr lang="en-US" sz="2200" dirty="0" smtClean="0"/>
              <a:t>-alveolar lavage (BAL) culture, </a:t>
            </a:r>
          </a:p>
          <a:p>
            <a:pPr>
              <a:buFont typeface="Wingdings" pitchFamily="2" charset="2"/>
              <a:buChar char="ü"/>
            </a:pPr>
            <a:endParaRPr lang="en-US" sz="2200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(c) </a:t>
            </a:r>
            <a:r>
              <a:rPr lang="en-US" sz="2200" dirty="0" smtClean="0">
                <a:solidFill>
                  <a:srgbClr val="0070C0"/>
                </a:solidFill>
              </a:rPr>
              <a:t>response to antibiotics </a:t>
            </a:r>
            <a:r>
              <a:rPr lang="en-US" sz="2200" dirty="0" smtClean="0"/>
              <a:t>(amoxicillin/</a:t>
            </a:r>
            <a:r>
              <a:rPr lang="en-US" sz="2200" dirty="0" err="1" smtClean="0"/>
              <a:t>clavulanate</a:t>
            </a:r>
            <a:r>
              <a:rPr lang="en-US" sz="2200" dirty="0" smtClean="0"/>
              <a:t>) with resolution of cough within two weeks, </a:t>
            </a:r>
          </a:p>
          <a:p>
            <a:pPr>
              <a:buFont typeface="Wingdings" pitchFamily="2" charset="2"/>
              <a:buChar char="ü"/>
            </a:pPr>
            <a:endParaRPr lang="en-US" sz="2200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(d) </a:t>
            </a:r>
            <a:r>
              <a:rPr lang="en-US" sz="2200" dirty="0" smtClean="0">
                <a:solidFill>
                  <a:srgbClr val="FF0000"/>
                </a:solidFill>
              </a:rPr>
              <a:t>the absence </a:t>
            </a:r>
            <a:r>
              <a:rPr lang="en-US" sz="2200" dirty="0" smtClean="0"/>
              <a:t>of an alternative specific etiology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234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6400800" cy="14478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If left </a:t>
            </a:r>
            <a:r>
              <a:rPr lang="en-US" sz="2200" dirty="0" smtClean="0">
                <a:solidFill>
                  <a:srgbClr val="FF0000"/>
                </a:solidFill>
              </a:rPr>
              <a:t>untreated</a:t>
            </a:r>
            <a:r>
              <a:rPr lang="en-US" sz="2200" dirty="0" smtClean="0"/>
              <a:t>, PBB may develop into chronic </a:t>
            </a:r>
            <a:r>
              <a:rPr lang="en-US" sz="2200" dirty="0" err="1" smtClean="0"/>
              <a:t>suppurative</a:t>
            </a:r>
            <a:r>
              <a:rPr lang="en-US" sz="2200" dirty="0" smtClean="0"/>
              <a:t> lung disease </a:t>
            </a:r>
            <a:r>
              <a:rPr lang="en-US" sz="2200" dirty="0" smtClean="0">
                <a:solidFill>
                  <a:srgbClr val="FF0000"/>
                </a:solidFill>
              </a:rPr>
              <a:t>(CSLD) </a:t>
            </a:r>
            <a:r>
              <a:rPr lang="en-US" sz="2200" dirty="0" smtClean="0"/>
              <a:t>in some children and possibly bronchiectasis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PBB is often </a:t>
            </a:r>
            <a:r>
              <a:rPr lang="en-US" sz="2200" dirty="0" smtClean="0">
                <a:solidFill>
                  <a:srgbClr val="FF0000"/>
                </a:solidFill>
              </a:rPr>
              <a:t>misdiagnosed</a:t>
            </a:r>
            <a:r>
              <a:rPr lang="en-US" sz="2200" dirty="0" smtClean="0"/>
              <a:t> as bronchial asthma or bronchial pneumonia (more than 70% </a:t>
            </a:r>
            <a:r>
              <a:rPr lang="en-US" sz="2200" dirty="0" err="1" smtClean="0"/>
              <a:t>Vs</a:t>
            </a:r>
            <a:r>
              <a:rPr lang="en-US" sz="2200" dirty="0" smtClean="0"/>
              <a:t> 2% ), because pediatricians lack awareness of the disease.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9327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This is largely an evidence-free zone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Rx with Antibiotics is beneficial, with one clinical cure for every three children treated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The aim of treatment is to eradicate bacteria and to allow regeneration of the epithelium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Two weeks of high dose antibiotics such as co-amoxicillin/</a:t>
            </a:r>
            <a:r>
              <a:rPr lang="en-US" sz="2200" dirty="0" err="1" smtClean="0"/>
              <a:t>clavulanic</a:t>
            </a:r>
            <a:r>
              <a:rPr lang="en-US" sz="2200" dirty="0" smtClean="0"/>
              <a:t> acid  will lead to resolution of the cough and a dramatic improvement in the child's quality of life, however recurrence of symptoms is described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43897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The use of pneumococcal conjugate vaccines has not reduced the incidence of this condition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Physiotherapy to improve clearance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err="1" smtClean="0"/>
              <a:t>DNAse</a:t>
            </a:r>
            <a:r>
              <a:rPr lang="en-US" sz="2200" dirty="0" smtClean="0"/>
              <a:t> and osmotic agents may help restore </a:t>
            </a:r>
            <a:r>
              <a:rPr lang="en-US" sz="2200" dirty="0" err="1" smtClean="0"/>
              <a:t>mucociliary</a:t>
            </a:r>
            <a:r>
              <a:rPr lang="en-US" sz="2200" dirty="0" smtClean="0"/>
              <a:t> clearance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Asthma Rx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80540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D89C8"/>
            </a:gs>
            <a:gs pos="100000">
              <a:srgbClr val="67CC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" y="2573146"/>
            <a:ext cx="91439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This presentation was prepared by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Prof. Mohammad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Ashkan</a:t>
            </a:r>
            <a:r>
              <a:rPr lang="en-US" sz="2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Moslehi</a:t>
            </a:r>
            <a:r>
              <a:rPr lang="en-US" sz="2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and reviewed for accuracy </a:t>
            </a:r>
            <a:r>
              <a:rPr lang="en-US" sz="28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and content by </a:t>
            </a:r>
            <a:r>
              <a:rPr lang="en-US" sz="2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members of the </a:t>
            </a:r>
            <a:r>
              <a:rPr lang="en-US" sz="2800" i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WABIP Pediatric Section</a:t>
            </a:r>
            <a:endParaRPr lang="en-US" sz="2800" i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365" y="4876800"/>
            <a:ext cx="1751645" cy="17516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14400"/>
            <a:ext cx="9143999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46" y="10357"/>
            <a:ext cx="6172200" cy="1447800"/>
          </a:xfrm>
        </p:spPr>
        <p:txBody>
          <a:bodyPr/>
          <a:lstStyle/>
          <a:p>
            <a:r>
              <a:rPr lang="en-US" dirty="0" smtClean="0"/>
              <a:t>What is PBB?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724400" cy="42672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PBB (chronic bronchitis in childhood) has been officially </a:t>
            </a:r>
            <a:r>
              <a:rPr lang="en-US" sz="2200" dirty="0"/>
              <a:t>recognized </a:t>
            </a:r>
            <a:r>
              <a:rPr lang="en-US" sz="2200" dirty="0" smtClean="0"/>
              <a:t>by the British Thoracic Society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PBB is a persistent or protracted bacterial infection of the respiratory airways</a:t>
            </a:r>
          </a:p>
          <a:p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PBB is the common cause of chronic </a:t>
            </a:r>
            <a:r>
              <a:rPr lang="en-US" sz="2200" dirty="0" smtClean="0">
                <a:solidFill>
                  <a:srgbClr val="FF0000"/>
                </a:solidFill>
              </a:rPr>
              <a:t>WET</a:t>
            </a:r>
            <a:r>
              <a:rPr lang="en-US" sz="2200" dirty="0" smtClean="0"/>
              <a:t> cough which lasts longer than four weeks among children worldwide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446" y="1609344"/>
            <a:ext cx="1958312" cy="2252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508" y="3483864"/>
            <a:ext cx="3024188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0"/>
            <a:ext cx="6172200" cy="14478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277"/>
            <a:ext cx="8229600" cy="4586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T</a:t>
            </a:r>
            <a:r>
              <a:rPr lang="en-US" sz="2200" dirty="0" smtClean="0"/>
              <a:t>he three most commonly identified bacteria: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H </a:t>
            </a:r>
            <a:r>
              <a:rPr lang="en-US" sz="2200" dirty="0" err="1" smtClean="0">
                <a:solidFill>
                  <a:srgbClr val="FF0000"/>
                </a:solidFill>
              </a:rPr>
              <a:t>influenzae</a:t>
            </a:r>
            <a:r>
              <a:rPr lang="en-US" sz="2200" dirty="0" smtClean="0">
                <a:solidFill>
                  <a:srgbClr val="FF0000"/>
                </a:solidFill>
              </a:rPr>
              <a:t>, </a:t>
            </a:r>
            <a:r>
              <a:rPr lang="en-US" sz="2200" dirty="0" smtClean="0"/>
              <a:t>especially non-</a:t>
            </a:r>
            <a:r>
              <a:rPr lang="en-US" sz="2200" dirty="0" err="1" smtClean="0"/>
              <a:t>typable</a:t>
            </a:r>
            <a:r>
              <a:rPr lang="en-US" sz="2200" dirty="0" smtClean="0"/>
              <a:t> H. influenza strains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Streptococcus</a:t>
            </a:r>
            <a:r>
              <a:rPr lang="en-US" sz="2200" dirty="0" smtClean="0"/>
              <a:t> </a:t>
            </a:r>
            <a:r>
              <a:rPr lang="en-US" sz="2200" dirty="0" err="1" smtClean="0"/>
              <a:t>pneumoniae</a:t>
            </a:r>
            <a:r>
              <a:rPr lang="en-US" sz="2200" dirty="0" smtClean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Moraxella</a:t>
            </a:r>
            <a:r>
              <a:rPr lang="en-US" sz="2200" dirty="0" smtClean="0"/>
              <a:t> </a:t>
            </a:r>
            <a:r>
              <a:rPr lang="en-US" sz="2200" dirty="0" err="1" smtClean="0"/>
              <a:t>catarrhalis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r>
              <a:rPr lang="en-US" sz="2200" dirty="0" smtClean="0"/>
              <a:t>The occurrence of PBB is related to: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bacterial biofilm </a:t>
            </a:r>
            <a:r>
              <a:rPr lang="en-US" sz="2200" dirty="0" smtClean="0"/>
              <a:t>formation in the airway</a:t>
            </a:r>
          </a:p>
          <a:p>
            <a:pPr lvl="2" indent="0">
              <a:buNone/>
            </a:pPr>
            <a:r>
              <a:rPr lang="en-US" sz="2200" dirty="0" smtClean="0"/>
              <a:t>A biofilm is a matrix secreted by some bacteria that is thought to   enhance attachment, facilitate access to nutrients and decrease antibiotic penetration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impaired </a:t>
            </a:r>
            <a:r>
              <a:rPr lang="en-US" sz="2200" dirty="0" err="1" smtClean="0">
                <a:solidFill>
                  <a:srgbClr val="FF0000"/>
                </a:solidFill>
              </a:rPr>
              <a:t>mucociliary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clearance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systemic immune</a:t>
            </a:r>
            <a:r>
              <a:rPr lang="en-US" sz="2200" dirty="0" smtClean="0"/>
              <a:t> function defects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FF0000"/>
                </a:solidFill>
              </a:rPr>
              <a:t>airway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anomalies and malacia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0714"/>
            <a:ext cx="6172200" cy="1427085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99438" cy="3886200"/>
          </a:xfrm>
        </p:spPr>
        <p:txBody>
          <a:bodyPr/>
          <a:lstStyle/>
          <a:p>
            <a:r>
              <a:rPr lang="en-US" sz="2400" dirty="0" smtClean="0"/>
              <a:t>In PBB, it is often found that </a:t>
            </a:r>
            <a:r>
              <a:rPr lang="en-US" sz="2400" dirty="0" smtClean="0">
                <a:solidFill>
                  <a:srgbClr val="FF0000"/>
                </a:solidFill>
              </a:rPr>
              <a:t>more than one organism</a:t>
            </a:r>
            <a:r>
              <a:rPr lang="en-US" sz="2400" dirty="0" smtClean="0"/>
              <a:t> is identified in bronchoalveolar lavage (BAL) samples</a:t>
            </a:r>
          </a:p>
          <a:p>
            <a:r>
              <a:rPr lang="en-US" sz="2400" dirty="0" smtClean="0"/>
              <a:t>(even viruses ??rhinovirus, adenovirus, (RSV) and </a:t>
            </a:r>
            <a:r>
              <a:rPr lang="en-US" sz="2400" dirty="0" err="1" smtClean="0"/>
              <a:t>parainfluenza</a:t>
            </a:r>
            <a:r>
              <a:rPr lang="en-US" sz="2400" dirty="0" smtClean="0"/>
              <a:t> virus)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0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Clinical Features of PBB?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191000"/>
          </a:xfrm>
        </p:spPr>
        <p:txBody>
          <a:bodyPr>
            <a:noAutofit/>
          </a:bodyPr>
          <a:lstStyle/>
          <a:p>
            <a:r>
              <a:rPr lang="en-US" sz="2100" dirty="0" smtClean="0"/>
              <a:t>Typically children with PBB are </a:t>
            </a:r>
            <a:r>
              <a:rPr lang="en-US" sz="2100" dirty="0" smtClean="0">
                <a:solidFill>
                  <a:srgbClr val="FF0000"/>
                </a:solidFill>
              </a:rPr>
              <a:t>young </a:t>
            </a:r>
            <a:r>
              <a:rPr lang="en-US" sz="2100" dirty="0" smtClean="0"/>
              <a:t>- the majority of related studies involve children </a:t>
            </a:r>
            <a:r>
              <a:rPr lang="en-US" sz="2100" dirty="0" smtClean="0">
                <a:solidFill>
                  <a:srgbClr val="FF0000"/>
                </a:solidFill>
              </a:rPr>
              <a:t>less than 6 years old.</a:t>
            </a:r>
          </a:p>
          <a:p>
            <a:endParaRPr lang="en-US" sz="2100" dirty="0" smtClean="0">
              <a:solidFill>
                <a:srgbClr val="FF0000"/>
              </a:solidFill>
            </a:endParaRPr>
          </a:p>
          <a:p>
            <a:r>
              <a:rPr lang="en-US" sz="2100" dirty="0" smtClean="0"/>
              <a:t>Helpful questions:</a:t>
            </a:r>
          </a:p>
          <a:p>
            <a:endParaRPr lang="en-US" sz="2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Does he sound like a smoker first thing in the morning?</a:t>
            </a:r>
          </a:p>
          <a:p>
            <a:endParaRPr lang="en-US" sz="2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When did he have cough? </a:t>
            </a:r>
          </a:p>
          <a:p>
            <a:endParaRPr lang="en-US" sz="2100" dirty="0" smtClean="0"/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persistent cough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cough is typically </a:t>
            </a:r>
            <a:r>
              <a:rPr lang="en-US" sz="2100" dirty="0" smtClean="0">
                <a:solidFill>
                  <a:srgbClr val="FF0000"/>
                </a:solidFill>
              </a:rPr>
              <a:t>worse</a:t>
            </a:r>
            <a:r>
              <a:rPr lang="en-US" sz="2100" dirty="0" smtClean="0"/>
              <a:t> when </a:t>
            </a:r>
            <a:r>
              <a:rPr lang="en-US" sz="2100" dirty="0" smtClean="0">
                <a:solidFill>
                  <a:srgbClr val="FF0000"/>
                </a:solidFill>
              </a:rPr>
              <a:t>changing posture</a:t>
            </a:r>
            <a:r>
              <a:rPr lang="en-US" sz="2100" dirty="0" smtClean="0"/>
              <a:t>, </a:t>
            </a:r>
            <a:r>
              <a:rPr lang="en-US" sz="2100" dirty="0" smtClean="0">
                <a:solidFill>
                  <a:srgbClr val="FF0000"/>
                </a:solidFill>
              </a:rPr>
              <a:t>just after lying down </a:t>
            </a:r>
            <a:r>
              <a:rPr lang="en-US" sz="2100" dirty="0" smtClean="0"/>
              <a:t>in bed and </a:t>
            </a:r>
            <a:r>
              <a:rPr lang="en-US" sz="2100" dirty="0" smtClean="0">
                <a:solidFill>
                  <a:srgbClr val="FF0000"/>
                </a:solidFill>
              </a:rPr>
              <a:t>first</a:t>
            </a:r>
            <a:r>
              <a:rPr lang="en-US" sz="2100" dirty="0" smtClean="0"/>
              <a:t> thing in the </a:t>
            </a:r>
            <a:r>
              <a:rPr lang="en-US" sz="2100" dirty="0" smtClean="0">
                <a:solidFill>
                  <a:srgbClr val="FF0000"/>
                </a:solidFill>
              </a:rPr>
              <a:t>morning</a:t>
            </a:r>
            <a:endParaRPr lang="en-US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Clinical Features of PBB?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Parents often describe their child becoming short of breath and coughing with </a:t>
            </a:r>
            <a:r>
              <a:rPr lang="en-US" sz="2200" dirty="0" smtClean="0">
                <a:solidFill>
                  <a:srgbClr val="FF0000"/>
                </a:solidFill>
              </a:rPr>
              <a:t>exercise</a:t>
            </a:r>
            <a:r>
              <a:rPr lang="en-US" sz="22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Gasping for breath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It is also common to report that a child has a 'wheeze‘? (</a:t>
            </a:r>
            <a:r>
              <a:rPr lang="en-US" sz="2200" dirty="0" err="1" smtClean="0"/>
              <a:t>ruttle</a:t>
            </a:r>
            <a:r>
              <a:rPr lang="en-US" sz="22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 viral infection will exacerbate both asthma and PBB.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Introduction of a treatment such as an inhaled corticosteroid for a child with probable asthma or antibiotics for PBB is necessary to help confirm a presumptive diagnosis.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610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6400800" cy="14478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Children with PBB generally </a:t>
            </a:r>
            <a:r>
              <a:rPr lang="en-US" sz="2200" dirty="0" smtClean="0">
                <a:solidFill>
                  <a:srgbClr val="FF0000"/>
                </a:solidFill>
              </a:rPr>
              <a:t>do not look unwell </a:t>
            </a:r>
            <a:r>
              <a:rPr lang="en-US" sz="2200" dirty="0" smtClean="0"/>
              <a:t>but agitated resulting from </a:t>
            </a:r>
            <a:r>
              <a:rPr lang="en-US" sz="2200" dirty="0" smtClean="0">
                <a:solidFill>
                  <a:srgbClr val="FF0000"/>
                </a:solidFill>
              </a:rPr>
              <a:t>disturbed sleep</a:t>
            </a: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Parents often report that antibiotics </a:t>
            </a:r>
            <a:r>
              <a:rPr lang="en-US" sz="2200" dirty="0" smtClean="0">
                <a:solidFill>
                  <a:srgbClr val="FF0000"/>
                </a:solidFill>
              </a:rPr>
              <a:t>have not helped</a:t>
            </a:r>
            <a:r>
              <a:rPr lang="en-US" sz="2200" dirty="0" smtClean="0"/>
              <a:t> but on </a:t>
            </a:r>
            <a:r>
              <a:rPr lang="en-US" sz="2200" dirty="0" smtClean="0">
                <a:solidFill>
                  <a:srgbClr val="FF0000"/>
                </a:solidFill>
              </a:rPr>
              <a:t>closer questioning</a:t>
            </a:r>
            <a:r>
              <a:rPr lang="en-US" sz="2200" dirty="0" smtClean="0"/>
              <a:t> it may be that the cough was improving, with symptoms worsening quickly when the antibiotics were stopped.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671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6400800" cy="1447800"/>
          </a:xfrm>
        </p:spPr>
        <p:txBody>
          <a:bodyPr/>
          <a:lstStyle/>
          <a:p>
            <a:r>
              <a:rPr lang="en-US" sz="2600" dirty="0" smtClean="0"/>
              <a:t>When and How to Diagnose PBB?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477000" cy="42672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Physical examination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Chest </a:t>
            </a:r>
            <a:r>
              <a:rPr lang="en-US" sz="2200" dirty="0" err="1" smtClean="0"/>
              <a:t>Xray</a:t>
            </a:r>
            <a:r>
              <a:rPr lang="en-US" sz="2200" dirty="0" smtClean="0"/>
              <a:t> Normal?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/>
              <a:t>May have only minor abnormalities such as peribronchial wall thickening</a:t>
            </a:r>
          </a:p>
          <a:p>
            <a:pPr lvl="1">
              <a:buFont typeface="Wingdings" pitchFamily="2" charset="2"/>
              <a:buChar char="ü"/>
            </a:pPr>
            <a:r>
              <a:rPr lang="en-US" sz="2200" dirty="0" smtClean="0"/>
              <a:t>Hyperinflation is uncommon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Cough swabs can be useful but have a relatively low sensitivity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Basic immune function tests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Tuberculosis?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Pulmonary Function Tests</a:t>
            </a: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200"/>
            <a:ext cx="19621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4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6172200" cy="14478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Protracted Bacterial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1687" y="5882921"/>
            <a:ext cx="3200399" cy="685800"/>
          </a:xfrm>
        </p:spPr>
        <p:txBody>
          <a:bodyPr/>
          <a:lstStyle/>
          <a:p>
            <a:pPr algn="ctr"/>
            <a:r>
              <a:rPr lang="en-US" sz="2200" dirty="0" smtClean="0"/>
              <a:t>Chest radiograph</a:t>
            </a:r>
            <a:endParaRPr lang="en-US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6018575" cy="41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0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v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2073A8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2073A8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WABIP PowerPoint Template - v3b</Template>
  <TotalTime>198</TotalTime>
  <Words>775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powerpoint_templatev3</vt:lpstr>
      <vt:lpstr>PowerPoint Presentation</vt:lpstr>
      <vt:lpstr>What is PBB?</vt:lpstr>
      <vt:lpstr>Protracted Bacterial Bronchitis</vt:lpstr>
      <vt:lpstr>Protracted Bacterial Bronchitis</vt:lpstr>
      <vt:lpstr>What are the Clinical Features of PBB?</vt:lpstr>
      <vt:lpstr>What are the Clinical Features of PBB?</vt:lpstr>
      <vt:lpstr>Protracted Bacterial Bronchitis</vt:lpstr>
      <vt:lpstr>When and How to Diagnose PBB?</vt:lpstr>
      <vt:lpstr>Protracted Bacterial Bronchitis</vt:lpstr>
      <vt:lpstr>When and How to Diagnose PBB?</vt:lpstr>
      <vt:lpstr>When and How to Diagnose PBB?</vt:lpstr>
      <vt:lpstr>BAL</vt:lpstr>
      <vt:lpstr>How is PBB Treated?</vt:lpstr>
      <vt:lpstr>When and How to Diagnose PBB?</vt:lpstr>
      <vt:lpstr>Protracted Bacterial Bronchitis</vt:lpstr>
      <vt:lpstr>Treatment</vt:lpstr>
      <vt:lpstr>Protracted Bacterial Bronchitis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Michael</cp:lastModifiedBy>
  <cp:revision>33</cp:revision>
  <dcterms:created xsi:type="dcterms:W3CDTF">2014-03-21T23:33:58Z</dcterms:created>
  <dcterms:modified xsi:type="dcterms:W3CDTF">2016-03-15T23:46:06Z</dcterms:modified>
</cp:coreProperties>
</file>