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27" r:id="rId3"/>
    <p:sldId id="326" r:id="rId4"/>
    <p:sldId id="310" r:id="rId5"/>
    <p:sldId id="311" r:id="rId6"/>
    <p:sldId id="312" r:id="rId7"/>
    <p:sldId id="321" r:id="rId8"/>
    <p:sldId id="323" r:id="rId9"/>
    <p:sldId id="315" r:id="rId10"/>
    <p:sldId id="322" r:id="rId11"/>
    <p:sldId id="313" r:id="rId12"/>
    <p:sldId id="324" r:id="rId13"/>
    <p:sldId id="341" r:id="rId14"/>
    <p:sldId id="337" r:id="rId15"/>
    <p:sldId id="338" r:id="rId16"/>
    <p:sldId id="320" r:id="rId17"/>
    <p:sldId id="339" r:id="rId18"/>
    <p:sldId id="340" r:id="rId19"/>
    <p:sldId id="342" r:id="rId20"/>
    <p:sldId id="316" r:id="rId21"/>
    <p:sldId id="325" r:id="rId22"/>
    <p:sldId id="328" r:id="rId23"/>
    <p:sldId id="329" r:id="rId24"/>
    <p:sldId id="332" r:id="rId25"/>
    <p:sldId id="330" r:id="rId26"/>
    <p:sldId id="333" r:id="rId27"/>
    <p:sldId id="331" r:id="rId28"/>
    <p:sldId id="334" r:id="rId29"/>
    <p:sldId id="309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3A8"/>
    <a:srgbClr val="4D89C8"/>
    <a:srgbClr val="67CCE6"/>
    <a:srgbClr val="4D8BC8"/>
    <a:srgbClr val="C41E2C"/>
    <a:srgbClr val="79101E"/>
    <a:srgbClr val="A3C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9"/>
  </p:normalViewPr>
  <p:slideViewPr>
    <p:cSldViewPr>
      <p:cViewPr varScale="1">
        <p:scale>
          <a:sx n="95" d="100"/>
          <a:sy n="95" d="100"/>
        </p:scale>
        <p:origin x="158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508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67F2709A-8635-47D2-9C07-E0B81FFE0688}" type="datetimeFigureOut">
              <a:rPr lang="en-US" altLang="en-US"/>
              <a:pPr/>
              <a:t>10/10/17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439C046A-D425-4ECC-BC74-EFB73E068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12DB47FB-9486-4643-AF8B-1FD94541A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742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66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4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1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447800"/>
          </a:xfrm>
          <a:prstGeom prst="rect">
            <a:avLst/>
          </a:prstGeom>
        </p:spPr>
        <p:txBody>
          <a:bodyPr anchor="ctr" anchorCtr="0"/>
          <a:lstStyle>
            <a:lvl1pPr>
              <a:defRPr sz="3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00200"/>
            <a:ext cx="7799438" cy="4648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3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511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9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4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79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91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18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447800"/>
          </a:xfrm>
          <a:prstGeom prst="rect">
            <a:avLst/>
          </a:prstGeom>
          <a:gradFill rotWithShape="0">
            <a:gsLst>
              <a:gs pos="0">
                <a:srgbClr val="4D89C8"/>
              </a:gs>
              <a:gs pos="100000">
                <a:srgbClr val="67CCE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391400" y="6248400"/>
            <a:ext cx="1625600" cy="246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D86096EA-B662-44A5-8EFA-1F437764A9CC}" type="slidenum">
              <a:rPr lang="en-US" altLang="en-US" sz="1000" b="1">
                <a:solidFill>
                  <a:schemeClr val="bg2"/>
                </a:solidFill>
              </a:rPr>
              <a:pPr algn="ctr" eaLnBrk="1" hangingPunct="1">
                <a:spcBef>
                  <a:spcPct val="50000"/>
                </a:spcBef>
              </a:pPr>
              <a:t>‹#›</a:t>
            </a:fld>
            <a:endParaRPr lang="en-US" altLang="en-US" sz="1000" b="1">
              <a:solidFill>
                <a:schemeClr val="bg2"/>
              </a:solidFill>
            </a:endParaRPr>
          </a:p>
        </p:txBody>
      </p:sp>
      <p:sp>
        <p:nvSpPr>
          <p:cNvPr id="1028" name="Text Box 23"/>
          <p:cNvSpPr txBox="1">
            <a:spLocks noChangeArrowheads="1"/>
          </p:cNvSpPr>
          <p:nvPr/>
        </p:nvSpPr>
        <p:spPr bwMode="auto">
          <a:xfrm>
            <a:off x="76200" y="6124575"/>
            <a:ext cx="162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smtClean="0">
                <a:solidFill>
                  <a:schemeClr val="bg2"/>
                </a:solidFill>
              </a:rPr>
              <a:t>WABIP.com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1747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2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2073A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31" name="TextBox 3"/>
          <p:cNvSpPr txBox="1">
            <a:spLocks noChangeArrowheads="1"/>
          </p:cNvSpPr>
          <p:nvPr userDrawn="1"/>
        </p:nvSpPr>
        <p:spPr bwMode="auto">
          <a:xfrm>
            <a:off x="1066800" y="439738"/>
            <a:ext cx="152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Rare Lung, Pleura </a:t>
            </a:r>
          </a:p>
          <a:p>
            <a:pPr eaLnBrk="1" hangingPunct="1"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and Airway Disorders</a:t>
            </a:r>
          </a:p>
        </p:txBody>
      </p:sp>
      <p:sp>
        <p:nvSpPr>
          <p:cNvPr id="1032" name="Rectangle 4"/>
          <p:cNvSpPr>
            <a:spLocks noChangeArrowheads="1"/>
          </p:cNvSpPr>
          <p:nvPr userDrawn="1"/>
        </p:nvSpPr>
        <p:spPr bwMode="auto">
          <a:xfrm>
            <a:off x="2743200" y="152400"/>
            <a:ext cx="9525" cy="1098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89C8"/>
            </a:gs>
            <a:gs pos="100000">
              <a:srgbClr val="67CC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06988"/>
            <a:ext cx="1751013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209800"/>
            <a:ext cx="74676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100" dirty="0" smtClean="0">
              <a:solidFill>
                <a:schemeClr val="bg1"/>
              </a:solidFill>
              <a:latin typeface="+mj-lt"/>
              <a:ea typeface="+mn-ea"/>
            </a:endParaRPr>
          </a:p>
          <a:p>
            <a:pPr algn="ctr">
              <a:defRPr/>
            </a:pPr>
            <a:endParaRPr lang="en-US" sz="1100" dirty="0" smtClean="0">
              <a:solidFill>
                <a:schemeClr val="bg1"/>
              </a:solidFill>
              <a:latin typeface="+mj-lt"/>
              <a:ea typeface="+mn-ea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  <a:ea typeface="+mn-ea"/>
              </a:rPr>
              <a:t>Whole Lung Lavage: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 Technical Details, Challenges and Management of Complications 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Houssein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Youness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MD, FCCP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Kassem Harris MD, </a:t>
            </a:r>
            <a:r>
              <a:rPr lang="en-US" sz="2000" b="1" dirty="0" smtClean="0">
                <a:solidFill>
                  <a:schemeClr val="bg1"/>
                </a:solidFill>
              </a:rPr>
              <a:t>FCCP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Co-Chair: WABIP Rare Lung, Pleura &amp; Airway Disorders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en-US" sz="2000" dirty="0">
              <a:solidFill>
                <a:schemeClr val="bg1"/>
              </a:solidFill>
              <a:latin typeface="+mj-lt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sz="2000" dirty="0" smtClean="0"/>
              <a:t>Lung isolation with double lumen ET tube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915" y="1752600"/>
            <a:ext cx="4718885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0200" y="1752600"/>
            <a:ext cx="35231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" charset="0"/>
              </a:rPr>
              <a:t>Left </a:t>
            </a:r>
            <a:r>
              <a:rPr lang="en-US" dirty="0">
                <a:latin typeface="Times" charset="0"/>
              </a:rPr>
              <a:t>upper panel: left sided double lumen </a:t>
            </a:r>
            <a:r>
              <a:rPr lang="en-US" dirty="0" smtClean="0">
                <a:latin typeface="Times" charset="0"/>
              </a:rPr>
              <a:t>tube</a:t>
            </a:r>
          </a:p>
          <a:p>
            <a:pPr algn="just"/>
            <a:endParaRPr lang="en-US" dirty="0" smtClean="0">
              <a:latin typeface="Times" charset="0"/>
            </a:endParaRPr>
          </a:p>
          <a:p>
            <a:pPr algn="just"/>
            <a:r>
              <a:rPr lang="en-US" dirty="0">
                <a:latin typeface="Times" charset="0"/>
              </a:rPr>
              <a:t>R</a:t>
            </a:r>
            <a:r>
              <a:rPr lang="en-US" dirty="0" smtClean="0">
                <a:latin typeface="Times" charset="0"/>
              </a:rPr>
              <a:t>ight </a:t>
            </a:r>
            <a:r>
              <a:rPr lang="en-US" dirty="0">
                <a:latin typeface="Times" charset="0"/>
              </a:rPr>
              <a:t>upper panel: DLT in place</a:t>
            </a:r>
            <a:r>
              <a:rPr lang="en-US" dirty="0" smtClean="0">
                <a:latin typeface="Times" charset="0"/>
              </a:rPr>
              <a:t>.</a:t>
            </a:r>
          </a:p>
          <a:p>
            <a:pPr algn="just"/>
            <a:endParaRPr lang="en-US" dirty="0" smtClean="0">
              <a:latin typeface="Times" charset="0"/>
            </a:endParaRPr>
          </a:p>
          <a:p>
            <a:pPr algn="just"/>
            <a:r>
              <a:rPr lang="en-US" dirty="0" smtClean="0">
                <a:latin typeface="Times" charset="0"/>
              </a:rPr>
              <a:t>Left </a:t>
            </a:r>
            <a:r>
              <a:rPr lang="en-US" dirty="0">
                <a:latin typeface="Times" charset="0"/>
              </a:rPr>
              <a:t>Lower panel: bronchoscopic confirmation of distal balloon in left main </a:t>
            </a:r>
            <a:r>
              <a:rPr lang="en-US" dirty="0" smtClean="0">
                <a:latin typeface="Times" charset="0"/>
              </a:rPr>
              <a:t>stem</a:t>
            </a:r>
          </a:p>
          <a:p>
            <a:pPr algn="just"/>
            <a:endParaRPr lang="en-US" dirty="0" smtClean="0">
              <a:latin typeface="Times" charset="0"/>
            </a:endParaRPr>
          </a:p>
          <a:p>
            <a:pPr algn="just"/>
            <a:r>
              <a:rPr lang="en-US" dirty="0" smtClean="0">
                <a:latin typeface="Times" charset="0"/>
              </a:rPr>
              <a:t>Right </a:t>
            </a:r>
            <a:r>
              <a:rPr lang="en-US" dirty="0">
                <a:latin typeface="Times" charset="0"/>
              </a:rPr>
              <a:t>lower panel: testing for effective lung isolation (presence of bubbles indicates inadequate lung isolation). </a:t>
            </a:r>
            <a:endParaRPr lang="en-US" dirty="0">
              <a:effectLst/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1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Whole Lung Lavage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smtClean="0"/>
              <a:t>Lung Lavage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362907"/>
              </p:ext>
            </p:extLst>
          </p:nvPr>
        </p:nvGraphicFramePr>
        <p:xfrm>
          <a:off x="457200" y="1904999"/>
          <a:ext cx="8229600" cy="3872754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1353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353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Denitrogenation: ventilate both lungs with FiO2 of 1.0 for 15 minutes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2707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Degassing: slow filling of the </a:t>
                      </a:r>
                      <a:r>
                        <a:rPr lang="en-US" sz="1800" b="1" dirty="0">
                          <a:effectLst/>
                          <a:latin typeface="Times" charset="0"/>
                        </a:rPr>
                        <a:t>treatment lung </a:t>
                      </a:r>
                      <a:r>
                        <a:rPr lang="en-US" sz="1800" dirty="0">
                          <a:effectLst/>
                          <a:latin typeface="Times" charset="0"/>
                        </a:rPr>
                        <a:t>at a rate that does not exceed 125 </a:t>
                      </a:r>
                      <a:r>
                        <a:rPr lang="en-US" sz="1800" dirty="0" smtClean="0">
                          <a:effectLst/>
                          <a:latin typeface="Times" charset="0"/>
                        </a:rPr>
                        <a:t>mL/min.</a:t>
                      </a: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2706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Allow saline to flow under gravity into the lung, up to the estimated FRC volume of that lung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4059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Repeat cycles of tidal volume filling of 500–1,000 cc of warmed saline followed by chest percussion therapy for 2 minutes with subsequent passive drainage of the fluid thereafter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59223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Continuously monitor lavage input and output: </a:t>
                      </a:r>
                      <a:endParaRPr lang="en-US" sz="1800" dirty="0" smtClean="0">
                        <a:effectLst/>
                        <a:latin typeface="Times" charset="0"/>
                      </a:endParaRPr>
                    </a:p>
                    <a:p>
                      <a:pPr marL="514350" indent="-514350">
                        <a:buFont typeface="Arial" panose="020B0604020202020204" pitchFamily="34" charset="0"/>
                        <a:buNone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       - Large </a:t>
                      </a:r>
                      <a:r>
                        <a:rPr lang="en-US" sz="1800" dirty="0">
                          <a:effectLst/>
                          <a:latin typeface="Times" charset="0"/>
                        </a:rPr>
                        <a:t>loss of fluid of more than 1,000 cc may indicate leakage into </a:t>
                      </a:r>
                      <a:r>
                        <a:rPr lang="en-US" sz="1800" dirty="0" smtClean="0">
                          <a:effectLst/>
                          <a:latin typeface="Times" charset="0"/>
                        </a:rPr>
                        <a:t> contralateral   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+mn-ea"/>
                          <a:cs typeface="+mn-cs"/>
                        </a:rPr>
                        <a:t>lung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+mn-ea"/>
                          <a:cs typeface="+mn-cs"/>
                        </a:rPr>
                        <a:t>or the pleural space </a:t>
                      </a: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1353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Continue lavage until the returned fluid is clear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26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Whole Lung Lavage:</a:t>
            </a:r>
            <a:br>
              <a:rPr lang="en-US" sz="3600" dirty="0"/>
            </a:br>
            <a:r>
              <a:rPr lang="en-US" sz="2400" dirty="0" smtClean="0"/>
              <a:t>Intraoperative monitoring- Sample worksheet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600200"/>
            <a:ext cx="4906362" cy="464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6248400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3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Lung Lavag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11786"/>
          <a:stretch>
            <a:fillRect/>
          </a:stretch>
        </p:blipFill>
        <p:spPr>
          <a:xfrm>
            <a:off x="0" y="2133600"/>
            <a:ext cx="3810000" cy="314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6" descr="Lung Lavag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28154" r="6320"/>
          <a:stretch>
            <a:fillRect/>
          </a:stretch>
        </p:blipFill>
        <p:spPr>
          <a:xfrm>
            <a:off x="3886200" y="2133600"/>
            <a:ext cx="5257800" cy="314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249915" y="5345113"/>
            <a:ext cx="36022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Initial lavages returned milky light</a:t>
            </a:r>
          </a:p>
          <a:p>
            <a:pPr algn="ctr"/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brown fluid with a sediment layering</a:t>
            </a:r>
          </a:p>
          <a:p>
            <a:pPr algn="ctr"/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out upon standing.</a:t>
            </a: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4578014" y="5345113"/>
            <a:ext cx="37725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After the fourth liter, the returned fluid</a:t>
            </a:r>
          </a:p>
          <a:p>
            <a:pPr algn="ctr"/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became much clearer. Total of</a:t>
            </a:r>
          </a:p>
          <a:p>
            <a:pPr algn="ctr"/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nine liters lavaged.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9400" y="653117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Courtesy of  Dr. Henri Colt</a:t>
            </a:r>
            <a:endParaRPr 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43200" y="381000"/>
            <a:ext cx="6400800" cy="10668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Whole Lung </a:t>
            </a:r>
            <a:r>
              <a:rPr lang="en-US" sz="3600" dirty="0" smtClean="0">
                <a:solidFill>
                  <a:schemeClr val="bg1"/>
                </a:solidFill>
              </a:rPr>
              <a:t>Lavage</a:t>
            </a:r>
            <a:r>
              <a:rPr lang="en-US" sz="3600" dirty="0"/>
              <a:t/>
            </a:r>
            <a:br>
              <a:rPr lang="en-US" sz="36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18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sz="2400" dirty="0" smtClean="0"/>
              <a:t> Complications (1)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189511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1- Leakage of fluid into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contralateral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lung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	- Can be detected by observing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lavage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fluid in the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endotracheal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tube of the  	   	   ventilated lung 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Problem: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Low cuff pressure of the bronchial balloon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	   Dislodged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bronchial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balloon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ET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tube 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Solution:  Adjust the bronchial balloon cuff pressure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	   Repositioning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the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double lumen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ET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tube under bronchoscopic 			   guidance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2- Leakage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of fluid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into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pleural space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Can be suspected if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there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is a significant difference between the 	   	    	   total  fluid instilled and collected (&gt;1000cc)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Detection: Bedside ultrasound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Solution: Large effusion can be drained with thoracentesis to aid in extubation</a:t>
            </a:r>
          </a:p>
          <a:p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0536" y="6062041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</a:t>
            </a:r>
            <a:r>
              <a:rPr lang="is-IS" sz="1400" dirty="0" smtClean="0">
                <a:latin typeface="Times" charset="0"/>
              </a:rPr>
              <a:t>1697-1706</a:t>
            </a:r>
          </a:p>
          <a:p>
            <a:r>
              <a:rPr lang="en-US" sz="1400" i="1" dirty="0">
                <a:latin typeface="Times" charset="0"/>
              </a:rPr>
              <a:t>Thorax 2000;55:67-77 </a:t>
            </a:r>
            <a:r>
              <a:rPr lang="is-IS" sz="1400" dirty="0">
                <a:latin typeface="Times" charset="0"/>
              </a:rPr>
              <a:t>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3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sz="2400" dirty="0" smtClean="0"/>
              <a:t> Complications (2)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042753" y="6062041"/>
            <a:ext cx="28007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</a:t>
            </a:r>
            <a:r>
              <a:rPr lang="is-IS" sz="1400" dirty="0" smtClean="0">
                <a:latin typeface="Times" charset="0"/>
              </a:rPr>
              <a:t>1697-1706</a:t>
            </a:r>
          </a:p>
          <a:p>
            <a:r>
              <a:rPr lang="en-US" sz="1400" i="1" dirty="0">
                <a:latin typeface="Times" charset="0"/>
              </a:rPr>
              <a:t>Mayo </a:t>
            </a:r>
            <a:r>
              <a:rPr lang="en-US" sz="1400" i="1" dirty="0" err="1">
                <a:latin typeface="Times" charset="0"/>
              </a:rPr>
              <a:t>Clin</a:t>
            </a:r>
            <a:r>
              <a:rPr lang="en-US" sz="1400" i="1" dirty="0">
                <a:latin typeface="Times" charset="0"/>
              </a:rPr>
              <a:t> </a:t>
            </a:r>
            <a:r>
              <a:rPr lang="en-US" sz="1400" i="1" dirty="0" err="1">
                <a:latin typeface="Times" charset="0"/>
              </a:rPr>
              <a:t>Proc</a:t>
            </a:r>
            <a:r>
              <a:rPr lang="en-US" sz="1400" i="1" dirty="0">
                <a:latin typeface="Times" charset="0"/>
              </a:rPr>
              <a:t> 1987;62:499-518</a:t>
            </a:r>
          </a:p>
          <a:p>
            <a:r>
              <a:rPr lang="en-US" sz="1400" i="1" dirty="0">
                <a:latin typeface="Times" charset="0"/>
              </a:rPr>
              <a:t>Lung 1984;162:223-31</a:t>
            </a:r>
            <a:endParaRPr lang="is-IS" sz="1400" i="1" dirty="0">
              <a:latin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534400" cy="4343400"/>
          </a:xfrm>
        </p:spPr>
        <p:txBody>
          <a:bodyPr anchor="t" anchorCtr="0"/>
          <a:lstStyle/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Barotrauma with hydro-pneumothorax 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	- Detection: Subcutaneous emphysema, suspected pneumothorax 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	    Bedside ultrasound can help with the diagnosis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	- Problem : Related to rapid instillation of large volumes of fluid in the lung 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Solution:  Pleural fluid drainage with  chest tube placement  </a:t>
            </a:r>
          </a:p>
          <a:p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 Hypothermia :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-  Detection: Close monitoring of body temperature </a:t>
            </a:r>
          </a:p>
          <a:p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               -  Can be minimized  by using heated pads and warm saline</a:t>
            </a:r>
          </a:p>
          <a:p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02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sz="2400" dirty="0" smtClean="0"/>
              <a:t>Complications (3)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181600" y="6248400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</a:t>
            </a:r>
            <a:r>
              <a:rPr lang="is-IS" sz="1400" dirty="0" smtClean="0">
                <a:latin typeface="Times" charset="0"/>
              </a:rPr>
              <a:t>1697-1706</a:t>
            </a:r>
          </a:p>
          <a:p>
            <a:r>
              <a:rPr lang="en-US" sz="1400" i="1" dirty="0">
                <a:latin typeface="Times" charset="0"/>
              </a:rPr>
              <a:t>Thorax 2000;55:67-77 </a:t>
            </a:r>
            <a:r>
              <a:rPr lang="is-IS" sz="1400" dirty="0">
                <a:latin typeface="Times" charset="0"/>
              </a:rPr>
              <a:t> </a:t>
            </a:r>
            <a:endParaRPr lang="is-IS" sz="1400" dirty="0">
              <a:effectLst/>
              <a:latin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772400" cy="1981201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5-  Hypoxemia</a:t>
            </a:r>
          </a:p>
          <a:p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	a- </a:t>
            </a:r>
            <a:r>
              <a:rPr lang="en-US" sz="18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Physiology </a:t>
            </a:r>
            <a:r>
              <a:rPr lang="en-US" sz="1800" b="1" u="sng" dirty="0">
                <a:latin typeface="Times" panose="02020603050405020304" pitchFamily="18" charset="0"/>
                <a:cs typeface="Times" panose="02020603050405020304" pitchFamily="18" charset="0"/>
              </a:rPr>
              <a:t>of hypoxemic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During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the filling phase, arterial oxygenation improves due to increase in airway pressure and redirection of blood to the contralateral ventilated lung </a:t>
            </a: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Emptying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of the lung causes a decrease in airway pressure and perfusion of the lung undergoing treatment resulting in a fall in PaO2 </a:t>
            </a: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b="1" dirty="0" smtClean="0">
                <a:latin typeface="Times" panose="02020603050405020304" pitchFamily="18" charset="0"/>
                <a:cs typeface="Times" panose="02020603050405020304" pitchFamily="18" charset="0"/>
              </a:rPr>
              <a:t>	b- </a:t>
            </a:r>
            <a:r>
              <a:rPr lang="en-US" sz="18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Management of hypoxemic events: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Hypoxemia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can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be improved by ventilation with high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FiO2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Excessive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PEEP in the ventilated lung should be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avoided: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as this may shunt the blood away to the non-ventilated lung leading to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V/Q 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mismatch and worsening oxygenation </a:t>
            </a: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72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sz="2400" dirty="0" smtClean="0"/>
              <a:t>Variations in techniques (1)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029200" y="6248400"/>
            <a:ext cx="2855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</a:t>
            </a:r>
            <a:r>
              <a:rPr lang="is-IS" sz="1400" dirty="0" smtClean="0">
                <a:latin typeface="Times" charset="0"/>
              </a:rPr>
              <a:t>1697-1706</a:t>
            </a:r>
          </a:p>
          <a:p>
            <a:r>
              <a:rPr lang="en-US" sz="1400" i="1" dirty="0" smtClean="0">
                <a:latin typeface="Times" charset="0"/>
              </a:rPr>
              <a:t>    Chest </a:t>
            </a:r>
            <a:r>
              <a:rPr lang="en-US" sz="1400" i="1" dirty="0">
                <a:latin typeface="Times" charset="0"/>
              </a:rPr>
              <a:t>1998;113:1718-9</a:t>
            </a:r>
            <a:r>
              <a:rPr lang="is-IS" sz="1400" i="1" dirty="0">
                <a:latin typeface="Times" charset="0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772400" cy="4038600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1- Modified WLL: 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The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lung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 is 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partially drained after filling with saline and then ventilated with PEEP (5-10 cm H</a:t>
            </a:r>
            <a:r>
              <a:rPr lang="en-US" sz="1800" baseline="-250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O). </a:t>
            </a: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M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ay help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increase clearance of proteinaceous material. </a:t>
            </a: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associated with higher risk of hydro-pneumothorax.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lvl="1" indent="0">
              <a:buNone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2- WLL  with the addition of ECMO: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Can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be considered for patients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 with advanced 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PAP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with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respiratory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failure, who are not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able to tolerate single lung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ventilation.</a:t>
            </a:r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37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sz="2400" dirty="0" smtClean="0"/>
              <a:t>Variations in techniques (2)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181600" y="612498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latin typeface="Times" charset="0"/>
              </a:rPr>
              <a:t>Eur</a:t>
            </a:r>
            <a:r>
              <a:rPr lang="en-US" sz="1400" i="1" dirty="0">
                <a:latin typeface="Times" charset="0"/>
              </a:rPr>
              <a:t> </a:t>
            </a:r>
            <a:r>
              <a:rPr lang="en-US" sz="1400" i="1" dirty="0" err="1">
                <a:latin typeface="Times" charset="0"/>
              </a:rPr>
              <a:t>Respir</a:t>
            </a:r>
            <a:r>
              <a:rPr lang="en-US" sz="1400" i="1" dirty="0">
                <a:latin typeface="Times" charset="0"/>
              </a:rPr>
              <a:t> J 2004;23:526-31</a:t>
            </a:r>
            <a:endParaRPr lang="is-IS" sz="1400" i="1" dirty="0">
              <a:latin typeface="Times" charset="0"/>
            </a:endParaRPr>
          </a:p>
          <a:p>
            <a:r>
              <a:rPr lang="en-US" sz="1400" i="1" dirty="0" smtClean="0">
                <a:latin typeface="Times" charset="0"/>
              </a:rPr>
              <a:t>Chest </a:t>
            </a:r>
            <a:r>
              <a:rPr lang="en-US" sz="1400" i="1" dirty="0">
                <a:latin typeface="Times" charset="0"/>
              </a:rPr>
              <a:t>1993;103:1409-12</a:t>
            </a:r>
            <a:endParaRPr lang="is-IS" sz="1400" i="1" dirty="0">
              <a:latin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130"/>
            <a:ext cx="8077200" cy="4191000"/>
          </a:xfrm>
        </p:spPr>
        <p:txBody>
          <a:bodyPr anchor="t" anchorCtr="0"/>
          <a:lstStyle/>
          <a:p>
            <a:pPr marL="0" lvl="1" indent="0">
              <a:buNone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3- Bilateral 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sequential  WLL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:</a:t>
            </a:r>
          </a:p>
          <a:p>
            <a:pPr marL="0" lvl="1" indent="0">
              <a:buNone/>
            </a:pP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457200" lvl="1" indent="287338">
              <a:buFont typeface="Wingdings" panose="05000000000000000000" pitchFamily="2" charset="2"/>
              <a:buChar char="Ø"/>
            </a:pP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 Most severely affected lung is lavaged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first.</a:t>
            </a: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457200" lvl="1" indent="287338">
              <a:buFont typeface="Wingdings" panose="05000000000000000000" pitchFamily="2" charset="2"/>
              <a:buChar char="Ø"/>
            </a:pP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Dual 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ventilation  is applied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thereafter 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with PEEP  for 1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hour. </a:t>
            </a: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457200" lvl="1" indent="287338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 Once 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the   patient is able to tolerate single lung ventilation , the    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         	other 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lung is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lavaged.</a:t>
            </a:r>
          </a:p>
          <a:p>
            <a:pPr marL="457200" lvl="1" indent="287338">
              <a:buFont typeface="Wingdings" panose="05000000000000000000" pitchFamily="2" charset="2"/>
              <a:buChar char="Ø"/>
            </a:pP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Frequently  require overnight mechanical ventilation.</a:t>
            </a: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0" lvl="1" indent="0">
              <a:buNone/>
            </a:pP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4-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 Manual percussion:</a:t>
            </a:r>
          </a:p>
          <a:p>
            <a:pPr marL="0" lvl="1" indent="0">
              <a:buNone/>
            </a:pPr>
            <a:endParaRPr lang="en-US" sz="1800" dirty="0" smtClean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457200" lvl="1" indent="287338">
              <a:buFont typeface="Wingdings" panose="05000000000000000000" pitchFamily="2" charset="2"/>
              <a:buChar char="Ø"/>
            </a:pP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Optical density of recovered lavage fluid was greater when manual percussion is used  compared to those who received percussion using hand held mechanical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devices.</a:t>
            </a:r>
          </a:p>
          <a:p>
            <a:pPr marL="457200" lvl="1" indent="287338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Results 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in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more chest  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soreness after the procedure</a:t>
            </a:r>
          </a:p>
          <a:p>
            <a:pPr marL="0" lvl="1" indent="0">
              <a:buNone/>
            </a:pP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28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sz="2400" dirty="0" smtClean="0"/>
              <a:t>Variations in techniques (2)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733800" y="601980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/>
              <a:t>Br J </a:t>
            </a:r>
            <a:r>
              <a:rPr lang="hr-HR" sz="1400" dirty="0" err="1"/>
              <a:t>Anaesth</a:t>
            </a:r>
            <a:r>
              <a:rPr lang="hr-HR" sz="1400" dirty="0"/>
              <a:t>. 2010 Feb;104(2):228-30</a:t>
            </a:r>
          </a:p>
          <a:p>
            <a:r>
              <a:rPr lang="en-US" sz="1400" dirty="0" smtClean="0"/>
              <a:t>J </a:t>
            </a:r>
            <a:r>
              <a:rPr lang="en-US" sz="1400" dirty="0" err="1" smtClean="0"/>
              <a:t>Bronchology</a:t>
            </a:r>
            <a:r>
              <a:rPr lang="en-US" sz="1400" dirty="0" smtClean="0"/>
              <a:t> </a:t>
            </a:r>
            <a:r>
              <a:rPr lang="en-US" sz="1400" dirty="0" err="1" smtClean="0"/>
              <a:t>Interv</a:t>
            </a:r>
            <a:r>
              <a:rPr lang="en-US" sz="1400" dirty="0" smtClean="0"/>
              <a:t> </a:t>
            </a:r>
            <a:r>
              <a:rPr lang="en-US" sz="1400" dirty="0" err="1" smtClean="0"/>
              <a:t>Pulmonol</a:t>
            </a:r>
            <a:r>
              <a:rPr lang="en-US" sz="1400" dirty="0" smtClean="0"/>
              <a:t>. 2013 </a:t>
            </a:r>
            <a:r>
              <a:rPr lang="en-US" sz="1400" dirty="0"/>
              <a:t>Oct;20(4):333-7.</a:t>
            </a:r>
            <a:endParaRPr lang="is-IS" sz="1400" i="1" dirty="0">
              <a:latin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130"/>
            <a:ext cx="8077200" cy="4191000"/>
          </a:xfrm>
        </p:spPr>
        <p:txBody>
          <a:bodyPr anchor="t" anchorCtr="0"/>
          <a:lstStyle/>
          <a:p>
            <a:pPr marL="0" lvl="1" indent="0">
              <a:buNone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4- Single lumen endotracheal tube:</a:t>
            </a:r>
          </a:p>
          <a:p>
            <a:pPr marL="0" lvl="1" indent="0">
              <a:buNone/>
            </a:pP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0" lvl="1" indent="0">
              <a:buNone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Using an airway blocker:</a:t>
            </a:r>
            <a:endParaRPr lang="en-US" sz="1400" dirty="0" smtClean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685800" lvl="2">
              <a:buFont typeface="Wingdings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An airway blocker is placed in the main stem of the lung targeted for lavage.</a:t>
            </a:r>
          </a:p>
          <a:p>
            <a:pPr marL="685800" lvl="2">
              <a:buFont typeface="Wingdings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The lumen of the airway blocker is used to perform the lavage.</a:t>
            </a: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685800" lvl="2">
              <a:buFont typeface="Wingdings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Reported to be helpful in the pediatric population using a small single lumen endotracheal tube.</a:t>
            </a: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685800" lvl="2">
              <a:buFont typeface="Wingdings" charset="2"/>
              <a:buChar char="Ø"/>
            </a:pPr>
            <a:endParaRPr lang="en-US" sz="1800" dirty="0">
              <a:latin typeface="Times" panose="02020603050405020304" pitchFamily="18" charset="0"/>
              <a:ea typeface="ＭＳ Ｐゴシック" charset="0"/>
              <a:cs typeface="Times" panose="02020603050405020304" pitchFamily="18" charset="0"/>
            </a:endParaRPr>
          </a:p>
          <a:p>
            <a:pPr marL="0" lvl="1" indent="0">
              <a:buNone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Lobar lung lavage: </a:t>
            </a:r>
          </a:p>
          <a:p>
            <a:pPr marL="742950" lvl="2" indent="-342900">
              <a:buFont typeface="Wingdings" charset="2"/>
              <a:buChar char="Ø"/>
            </a:pP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T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he flexible bronchoscope is wedged in the lobar bronchus and lavage is performed through the working channel</a:t>
            </a:r>
            <a:r>
              <a:rPr lang="en-US" sz="18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 </a:t>
            </a: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of the bronchoscope. </a:t>
            </a:r>
          </a:p>
          <a:p>
            <a:pPr marL="742950" lvl="2" indent="-342900">
              <a:buFont typeface="Wingdings" charset="2"/>
              <a:buChar char="Ø"/>
            </a:pPr>
            <a:r>
              <a:rPr lang="en-US" sz="1800" dirty="0" smtClean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Serial lobar lavage has been reported with successful outcome but not widely adopted.</a:t>
            </a:r>
          </a:p>
        </p:txBody>
      </p:sp>
    </p:spTree>
    <p:extLst>
      <p:ext uri="{BB962C8B-B14F-4D97-AF65-F5344CB8AC3E}">
        <p14:creationId xmlns:p14="http://schemas.microsoft.com/office/powerpoint/2010/main" val="25598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r>
              <a:rPr lang="en-US" sz="1600" dirty="0"/>
              <a:t> </a:t>
            </a: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Technical Details, Challenges and Management of Complications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438400"/>
            <a:ext cx="8028039" cy="3429000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 smtClean="0"/>
              <a:t>To define  the indications of whole Lung lavage (WLL)</a:t>
            </a:r>
          </a:p>
          <a:p>
            <a:endParaRPr lang="en-US" sz="180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 smtClean="0"/>
              <a:t>To understand  how to select and isolate the targeted lung for WLL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 smtClean="0"/>
              <a:t>To describe how to safely perform a WLL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800" kern="0" dirty="0" smtClean="0"/>
              <a:t>To recognize the complications related to WLL</a:t>
            </a:r>
          </a:p>
          <a:p>
            <a:pPr marL="285750" indent="-285750">
              <a:buFont typeface="Arial" charset="0"/>
              <a:buChar char="•"/>
            </a:pPr>
            <a:endParaRPr lang="en-US" sz="1800" kern="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800" kern="0" dirty="0" smtClean="0"/>
              <a:t>To review the long term outcomes after WLL</a:t>
            </a:r>
          </a:p>
          <a:p>
            <a:pPr marL="285750" indent="-285750">
              <a:buFont typeface="Arial" charset="0"/>
              <a:buChar char="•"/>
            </a:pPr>
            <a:endParaRPr lang="en-US" sz="1800" kern="0" dirty="0" smtClean="0"/>
          </a:p>
          <a:p>
            <a:pPr marL="285750" indent="-285750">
              <a:buFont typeface="Arial" charset="0"/>
              <a:buChar char="•"/>
            </a:pPr>
            <a:endParaRPr lang="en-US" sz="1800" kern="0" dirty="0" smtClean="0"/>
          </a:p>
          <a:p>
            <a:pPr marL="285750" indent="-285750">
              <a:buFont typeface="Arial" charset="0"/>
              <a:buChar char="•"/>
            </a:pPr>
            <a:endParaRPr lang="en-US" sz="1600" kern="0" dirty="0" smtClean="0"/>
          </a:p>
          <a:p>
            <a:r>
              <a:rPr lang="en-US" sz="1600" kern="0" dirty="0" smtClean="0"/>
              <a:t> </a:t>
            </a:r>
          </a:p>
          <a:p>
            <a:pPr marL="285750" indent="-285750">
              <a:buFont typeface="Arial" charset="0"/>
              <a:buChar char="•"/>
            </a:pPr>
            <a:endParaRPr lang="en-US" sz="1600" kern="0" dirty="0" smtClean="0"/>
          </a:p>
          <a:p>
            <a:pPr marL="285750" indent="-285750">
              <a:buFont typeface="Arial" charset="0"/>
              <a:buChar char="•"/>
            </a:pPr>
            <a:endParaRPr lang="en-US" sz="1600" kern="0" dirty="0" smtClean="0"/>
          </a:p>
          <a:p>
            <a:pPr marL="285750" indent="-285750">
              <a:buFont typeface="Arial" charset="0"/>
              <a:buChar char="•"/>
            </a:pPr>
            <a:endParaRPr lang="en-US" sz="1600" kern="0" dirty="0" smtClean="0"/>
          </a:p>
          <a:p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06117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</a:t>
            </a:r>
            <a:br>
              <a:rPr lang="en-US" dirty="0" smtClean="0"/>
            </a:br>
            <a:r>
              <a:rPr lang="en-US" dirty="0" smtClean="0"/>
              <a:t>Post-Procedure care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217198"/>
              </p:ext>
            </p:extLst>
          </p:nvPr>
        </p:nvGraphicFramePr>
        <p:xfrm>
          <a:off x="457200" y="1647883"/>
          <a:ext cx="7875588" cy="4883813"/>
        </p:xfrm>
        <a:graphic>
          <a:graphicData uri="http://schemas.openxmlformats.org/drawingml/2006/table">
            <a:tbl>
              <a:tblPr/>
              <a:tblGrid>
                <a:gridCol w="78755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24836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Actively suction </a:t>
                      </a:r>
                      <a:r>
                        <a:rPr lang="en-US" sz="1800" dirty="0" smtClean="0">
                          <a:effectLst/>
                          <a:latin typeface="Times" charset="0"/>
                        </a:rPr>
                        <a:t>remaining </a:t>
                      </a:r>
                      <a:r>
                        <a:rPr lang="en-US" sz="1800" dirty="0">
                          <a:effectLst/>
                          <a:latin typeface="Times" charset="0"/>
                        </a:rPr>
                        <a:t>fluid from the lung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Ventilate both lungs </a:t>
                      </a:r>
                      <a:r>
                        <a:rPr lang="en-US" sz="1800" dirty="0" smtClean="0">
                          <a:effectLst/>
                          <a:latin typeface="Times" charset="0"/>
                        </a:rPr>
                        <a:t> with 100% oxygen</a:t>
                      </a:r>
                      <a:r>
                        <a:rPr lang="en-US" sz="1800" baseline="0" dirty="0" smtClean="0">
                          <a:effectLst/>
                          <a:latin typeface="Times" charset="0"/>
                        </a:rPr>
                        <a:t> then wean down FiO2 as tolerated</a:t>
                      </a: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9407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Consider extubation or re-intubation with a single lumen ET tube if </a:t>
                      </a:r>
                      <a:r>
                        <a:rPr lang="en-US" sz="1800" dirty="0" smtClean="0">
                          <a:effectLst/>
                          <a:latin typeface="Times" charset="0"/>
                        </a:rPr>
                        <a:t>the patient remains hypoxemic</a:t>
                      </a:r>
                      <a:r>
                        <a:rPr lang="en-US" sz="1800" dirty="0">
                          <a:effectLst/>
                          <a:latin typeface="Times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Times" charset="0"/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800" dirty="0" smtClean="0">
                        <a:effectLst/>
                        <a:latin typeface="Times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Obtain CXR post procedure 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176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Monitor</a:t>
                      </a:r>
                      <a:r>
                        <a:rPr lang="en-US" sz="1800" baseline="0" dirty="0" smtClean="0">
                          <a:effectLst/>
                          <a:latin typeface="Times" charset="0"/>
                        </a:rPr>
                        <a:t> patient: </a:t>
                      </a: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2494">
                <a:tc>
                  <a:txBody>
                    <a:bodyPr/>
                    <a:lstStyle/>
                    <a:p>
                      <a:pPr marL="285750" indent="455613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Consider  home discharge once the oxygenation is adequate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800" dirty="0" smtClean="0">
                        <a:effectLst/>
                        <a:latin typeface="Times" charset="0"/>
                      </a:endParaRPr>
                    </a:p>
                    <a:p>
                      <a:pPr marL="741363" indent="-452438">
                        <a:buFont typeface="Wingdings" panose="05000000000000000000" pitchFamily="2" charset="2"/>
                        <a:buChar char="Ø"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+mn-ea"/>
                          <a:cs typeface="+mn-cs"/>
                        </a:rPr>
                        <a:t>If  high oxygen requirement persists, the patient should remain intubated  and   should be monitored in the ICU</a:t>
                      </a:r>
                    </a:p>
                    <a:p>
                      <a:pPr marL="741363" indent="-452438">
                        <a:buFont typeface="Wingdings" panose="05000000000000000000" pitchFamily="2" charset="2"/>
                        <a:buChar char="Ø"/>
                      </a:pP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Repeat lung lavage on the  second lung is usually planned</a:t>
                      </a:r>
                      <a:r>
                        <a:rPr lang="en-US" sz="1800" baseline="0" dirty="0" smtClean="0">
                          <a:effectLst/>
                          <a:latin typeface="Times" charset="0"/>
                        </a:rPr>
                        <a:t>  in 3 weeks </a:t>
                      </a: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2494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7617746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181600" y="6394684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56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O</a:t>
            </a:r>
            <a:r>
              <a:rPr lang="en-US" dirty="0" smtClean="0">
                <a:latin typeface="+mj-lt"/>
              </a:rPr>
              <a:t>utcomes </a:t>
            </a:r>
            <a:r>
              <a:rPr lang="en-US" dirty="0">
                <a:latin typeface="+mj-lt"/>
              </a:rPr>
              <a:t>after WLL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7799388" cy="3810000"/>
          </a:xfrm>
        </p:spPr>
        <p:txBody>
          <a:bodyPr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Improved dyspnea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Improved PaO2 and A-a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Improved Fev1, VC and DLCO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Improved 6 minute walk distance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Median symptom free time after  WLL of  15-36 months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The timing of repeat WLL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depends on patient’s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symptoms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600" y="60198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221E1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Am </a:t>
            </a:r>
            <a:r>
              <a:rPr lang="en-US" sz="1400" dirty="0">
                <a:solidFill>
                  <a:srgbClr val="221E1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 </a:t>
            </a:r>
            <a:r>
              <a:rPr lang="en-US" sz="1400" dirty="0" err="1">
                <a:solidFill>
                  <a:srgbClr val="221E1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Respir</a:t>
            </a:r>
            <a:r>
              <a:rPr lang="en-US" sz="1400" dirty="0">
                <a:solidFill>
                  <a:srgbClr val="221E1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400" dirty="0" err="1">
                <a:solidFill>
                  <a:srgbClr val="221E1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Crit</a:t>
            </a:r>
            <a:r>
              <a:rPr lang="en-US" sz="1400" dirty="0">
                <a:solidFill>
                  <a:srgbClr val="221E1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Care Med </a:t>
            </a:r>
            <a:r>
              <a:rPr lang="en-US" sz="1400" dirty="0" smtClean="0">
                <a:solidFill>
                  <a:srgbClr val="221E1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2002;166:215-35</a:t>
            </a:r>
          </a:p>
          <a:p>
            <a:endParaRPr lang="en-US" sz="1400" dirty="0">
              <a:solidFill>
                <a:srgbClr val="221E1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Eur</a:t>
            </a:r>
            <a:r>
              <a:rPr lang="en-US" sz="1400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Respir</a:t>
            </a:r>
            <a:r>
              <a:rPr lang="en-US" sz="14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J </a:t>
            </a:r>
            <a:r>
              <a:rPr lang="en-US" sz="1400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2004;23:526-31 </a:t>
            </a:r>
            <a:endParaRPr lang="en-US" sz="14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25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Lung Lavage: </a:t>
            </a:r>
            <a:br>
              <a:rPr lang="en-US" dirty="0"/>
            </a:b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99438" cy="4419600"/>
          </a:xfrm>
        </p:spPr>
        <p:txBody>
          <a:bodyPr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WLL is the first line therapy for symptomatic patients with  pulmonary alveolar proteinosis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WLL should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be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performed in specialized centers using a skilled team that includes anesthesiology, respiratory therapy and pulmonary medicine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The most diseased lung should be lavaged first, followed by WLL of the second lung in 3 weeks </a:t>
            </a:r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Complications can be avoided by performing adequate isolation of the targeted lung, accurate monitoring of instilled and drained fluid  and by avoiding excessive PEEP</a:t>
            </a:r>
          </a:p>
        </p:txBody>
      </p:sp>
    </p:spTree>
    <p:extLst>
      <p:ext uri="{BB962C8B-B14F-4D97-AF65-F5344CB8AC3E}">
        <p14:creationId xmlns:p14="http://schemas.microsoft.com/office/powerpoint/2010/main" val="2056169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Whole Lung Lavage: </a:t>
            </a:r>
            <a:br>
              <a:rPr lang="en-US" sz="2400" dirty="0"/>
            </a:br>
            <a:r>
              <a:rPr lang="en-US" sz="2400" dirty="0" smtClean="0"/>
              <a:t>Knowledge Assessment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981200"/>
            <a:ext cx="7799438" cy="4267200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Question 1: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A 38 year old man  presenting to the clinic  with complaint of progressive  dyspnea that is limiting his daily activities. He works as a construction worker and has a history of exposure to silica dust.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His Chest radiography revealed bilateral infiltrates. A high resolution CT scan of the Chest revealed  a crazy paving pattern involving mainly the  left upper lobe (LUL), the  left lower lobe and the right lower lobe. A bronchoscopy with Broncho-alveolar lavage from the LUL return a milky material which stained positive for PAS. No organism were present on stain or subsequent culture. His Spo2 was 90% at rest and drops to 80% with exertion. His  spirometry showing restrictive defect with a VC of 60% and a DLCO of 50% of predicted.</a:t>
            </a:r>
          </a:p>
          <a:p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What is the next step?</a:t>
            </a:r>
          </a:p>
        </p:txBody>
      </p:sp>
    </p:spTree>
    <p:extLst>
      <p:ext uri="{BB962C8B-B14F-4D97-AF65-F5344CB8AC3E}">
        <p14:creationId xmlns:p14="http://schemas.microsoft.com/office/powerpoint/2010/main" val="247531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Whole Lung Lavage: </a:t>
            </a:r>
            <a:br>
              <a:rPr lang="en-US" sz="2400" dirty="0"/>
            </a:br>
            <a:r>
              <a:rPr lang="en-US" sz="2400" dirty="0" smtClean="0"/>
              <a:t>Knowledge Assessment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981200"/>
            <a:ext cx="7799438" cy="4267200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Answers: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Question 1: The next step would be to perform a whole lung lavage  to treat pulmonary alveolar proteinosis. The patient has multiple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indications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for treatment including, dyspnea, exertional hypoxemia, abnormal CXR and CT chest as well as  reduced vital capacity and DLCO.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5400" y="5867400"/>
            <a:ext cx="2977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Orphanet J Rare Dis 2016;11:115. </a:t>
            </a:r>
            <a:r>
              <a:rPr lang="is-IS" sz="1400" dirty="0">
                <a:latin typeface="Times" charset="0"/>
              </a:rPr>
              <a:t>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9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Whole Lung Lavage: </a:t>
            </a:r>
            <a:br>
              <a:rPr lang="en-US" sz="2400" dirty="0"/>
            </a:br>
            <a:r>
              <a:rPr lang="en-US" sz="2400" dirty="0" smtClean="0"/>
              <a:t>Knowledge Assessment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981200"/>
            <a:ext cx="7799438" cy="4267200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Question 2:</a:t>
            </a:r>
          </a:p>
          <a:p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While preparing to perform a whole lung lavage for the previous patient, which lung should be the first one to get lavaged?</a:t>
            </a:r>
          </a:p>
          <a:p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14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Whole Lung Lavage: </a:t>
            </a:r>
            <a:br>
              <a:rPr lang="en-US" sz="2400" dirty="0"/>
            </a:br>
            <a:r>
              <a:rPr lang="en-US" sz="2400" dirty="0" smtClean="0"/>
              <a:t>Knowledge Assessment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981200"/>
            <a:ext cx="7799438" cy="4267200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Answers: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Question 2: The  most affected lung is the one that should  be targeted first.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Ventilating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the less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diseased lung will lead to  a better ventilation and oxygenation during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the WLL procedure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Since there was evidence of involvement of the LUL, LLL and RLL mainly on CT chest ,  the left lung should be targeted first.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If imaging is equivocal, a perfusion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scan can be obtained  with a goal  to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treat the less perfused side first.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82256" y="5638800"/>
            <a:ext cx="27029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</a:t>
            </a:r>
            <a:r>
              <a:rPr lang="is-IS" sz="1400" dirty="0" smtClean="0">
                <a:latin typeface="Times" charset="0"/>
              </a:rPr>
              <a:t>1697-1706</a:t>
            </a:r>
          </a:p>
          <a:p>
            <a:r>
              <a:rPr lang="en-US" sz="1400" i="1" dirty="0">
                <a:latin typeface="Times" charset="0"/>
              </a:rPr>
              <a:t>Orphanet J Rare Dis 2016;11:115 </a:t>
            </a:r>
          </a:p>
          <a:p>
            <a:pPr algn="r"/>
            <a:r>
              <a:rPr lang="is-IS" sz="1400" dirty="0">
                <a:latin typeface="Times" charset="0"/>
              </a:rPr>
              <a:t>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10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Whole Lung Lavage: </a:t>
            </a:r>
            <a:br>
              <a:rPr lang="en-US" sz="2400" dirty="0"/>
            </a:br>
            <a:r>
              <a:rPr lang="en-US" sz="2400" dirty="0" smtClean="0"/>
              <a:t>Knowledge Assessment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981200"/>
            <a:ext cx="7799438" cy="4267200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Question 3: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While performing a whole lung lavage procedure, you notice a significant desaturation  occurring with each cycle after drainage of the saline from the targeted lung. The SpO2  will drop from 92%  when the lung is full with saline to 80%.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The  mechanical ventilator setting using by anesthesia are :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Mode: assisted control volume control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Tidal volume: 300 ml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FIo2: 0.9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PEEP 12 cm  H2O</a:t>
            </a:r>
          </a:p>
          <a:p>
            <a:r>
              <a:rPr lang="en-US" sz="1800" smtClean="0">
                <a:latin typeface="Times" panose="02020603050405020304" pitchFamily="18" charset="0"/>
                <a:cs typeface="Times" panose="02020603050405020304" pitchFamily="18" charset="0"/>
              </a:rPr>
              <a:t>The </a:t>
            </a:r>
            <a:r>
              <a:rPr lang="en-US" sz="1800" smtClean="0">
                <a:latin typeface="Times" panose="02020603050405020304" pitchFamily="18" charset="0"/>
                <a:cs typeface="Times" panose="02020603050405020304" pitchFamily="18" charset="0"/>
              </a:rPr>
              <a:t>patients’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vital signs have been stable </a:t>
            </a:r>
          </a:p>
          <a:p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What is the next step?</a:t>
            </a:r>
            <a:endParaRPr lang="en-US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394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Whole Lung Lavage: </a:t>
            </a:r>
            <a:br>
              <a:rPr lang="en-US" sz="2400" dirty="0"/>
            </a:br>
            <a:r>
              <a:rPr lang="en-US" sz="2400" dirty="0" smtClean="0"/>
              <a:t>Knowledge Assessment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981200"/>
            <a:ext cx="7799438" cy="4267200"/>
          </a:xfrm>
        </p:spPr>
        <p:txBody>
          <a:bodyPr anchor="t" anchorCtr="0"/>
          <a:lstStyle/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Answers:</a:t>
            </a:r>
          </a:p>
          <a:p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Question 3: The next step is  to reduce the PEEP  level to avoid shunting of the blood from the ventilated lung to the non-ventilated targeted lung. Hypoxemia is best managed by  High FIO2 and by avoiding high airway pressure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7800" y="5943600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</a:t>
            </a:r>
            <a:r>
              <a:rPr lang="is-IS" sz="1400" dirty="0" smtClean="0">
                <a:latin typeface="Times" charset="0"/>
              </a:rPr>
              <a:t>1697-1706</a:t>
            </a:r>
          </a:p>
          <a:p>
            <a:r>
              <a:rPr lang="en-US" sz="1400" i="1" dirty="0">
                <a:latin typeface="Times" charset="0"/>
              </a:rPr>
              <a:t>Thorax 2000;55:67-77 </a:t>
            </a:r>
            <a:r>
              <a:rPr lang="is-IS" sz="1400" dirty="0">
                <a:latin typeface="Times" charset="0"/>
              </a:rPr>
              <a:t>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24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89C8"/>
            </a:gs>
            <a:gs pos="100000">
              <a:srgbClr val="67CC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06988"/>
            <a:ext cx="1751013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590800"/>
            <a:ext cx="9144000" cy="31239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</a:rPr>
              <a:t>This presentation was prepared by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Authors: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/>
              </a:rPr>
              <a:t>Houssein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</a:rPr>
              <a:t>Youness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 MD, Oklahoma University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&amp; Kassem Harris MD, Westchester Medical Center</a:t>
            </a:r>
            <a:endParaRPr lang="en-US" sz="2400" b="1" dirty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</a:rPr>
              <a:t> and reviewed for accuracy and content by members of the </a:t>
            </a:r>
            <a:endParaRPr lang="en-US" sz="2000" dirty="0" smtClean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r>
              <a:rPr lang="en-US" sz="2000" i="1" dirty="0" smtClean="0">
                <a:solidFill>
                  <a:srgbClr val="FFFFFF"/>
                </a:solidFill>
                <a:latin typeface="Arial"/>
              </a:rPr>
              <a:t>WABIP </a:t>
            </a:r>
            <a:r>
              <a:rPr lang="en-US" sz="2000" i="1" dirty="0">
                <a:solidFill>
                  <a:srgbClr val="FFFFFF"/>
                </a:solidFill>
                <a:latin typeface="Arial"/>
              </a:rPr>
              <a:t>Rare Lung, Pleura and Airway Disorders 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section</a:t>
            </a:r>
          </a:p>
          <a:p>
            <a:pPr algn="ctr">
              <a:defRPr/>
            </a:pPr>
            <a:endParaRPr lang="en-US" sz="3000" dirty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endParaRPr lang="en-US" sz="3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770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Whole Lung </a:t>
            </a:r>
            <a:r>
              <a:rPr lang="en-US" sz="3200" dirty="0" smtClean="0"/>
              <a:t>Lavage:</a:t>
            </a:r>
            <a:br>
              <a:rPr lang="en-US" sz="3200" dirty="0" smtClean="0"/>
            </a:br>
            <a:r>
              <a:rPr lang="en-US" sz="3200" dirty="0" smtClean="0"/>
              <a:t>History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905000"/>
            <a:ext cx="7799438" cy="4343400"/>
          </a:xfrm>
        </p:spPr>
        <p:txBody>
          <a:bodyPr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Whole lung lavage (WLL)  was originally described by  Ramirez-Rivera in 1964 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It was originally performed by using a </a:t>
            </a:r>
            <a:r>
              <a:rPr lang="en-US" sz="1800" dirty="0"/>
              <a:t>double lumen endotracheal tube </a:t>
            </a:r>
            <a:r>
              <a:rPr lang="en-US" sz="1800" dirty="0" smtClean="0"/>
              <a:t>to </a:t>
            </a:r>
            <a:r>
              <a:rPr lang="en-US" sz="1800" dirty="0"/>
              <a:t>isolate each </a:t>
            </a:r>
            <a:r>
              <a:rPr lang="en-US" sz="1800" dirty="0" smtClean="0"/>
              <a:t>lung and  </a:t>
            </a:r>
            <a:r>
              <a:rPr lang="en-US" sz="1800" dirty="0"/>
              <a:t>instilling up to 3 L saline containing heparin or acetylcysteine </a:t>
            </a:r>
            <a:endParaRPr lang="en-US" sz="1800" dirty="0" smtClean="0"/>
          </a:p>
          <a:p>
            <a:pPr marL="285750" indent="-285750">
              <a:buFont typeface="Arial" charset="0"/>
              <a:buChar char="•"/>
            </a:pPr>
            <a:endParaRPr lang="en-US" sz="1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Since then, the procedure has been refined  by using general anesthesia, increased lavage volumes and the use of saline alone.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WLL remains  the </a:t>
            </a:r>
            <a:r>
              <a:rPr lang="en-US" sz="1800" dirty="0"/>
              <a:t>gold standard of therapy for pulmonary alveolar </a:t>
            </a:r>
            <a:r>
              <a:rPr lang="en-US" sz="1800" dirty="0" smtClean="0"/>
              <a:t>proteinosis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r>
              <a:rPr lang="en-US" sz="1600" dirty="0"/>
              <a:t> </a:t>
            </a: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2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Whole Lung </a:t>
            </a:r>
            <a:r>
              <a:rPr lang="en-US" sz="3600" dirty="0" smtClean="0"/>
              <a:t>Lavage (WLL): Indications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737360"/>
            <a:ext cx="7982318" cy="4648200"/>
          </a:xfrm>
        </p:spPr>
        <p:txBody>
          <a:bodyPr anchor="t" anchorCtr="0"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8448"/>
          <a:stretch/>
        </p:blipFill>
        <p:spPr>
          <a:xfrm>
            <a:off x="1447800" y="2314009"/>
            <a:ext cx="5105400" cy="34943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65845" y="6062041"/>
            <a:ext cx="2977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Orphanet J Rare Dis 2016;11:115. </a:t>
            </a:r>
            <a:r>
              <a:rPr lang="is-IS" sz="1400" dirty="0">
                <a:latin typeface="Times" charset="0"/>
              </a:rPr>
              <a:t>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3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Whole Lung </a:t>
            </a:r>
            <a:r>
              <a:rPr lang="en-US" sz="3200" dirty="0" smtClean="0"/>
              <a:t>Lavage: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99438" cy="4648200"/>
          </a:xfrm>
        </p:spPr>
        <p:txBody>
          <a:bodyPr anchor="t" anchorCtr="0"/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WLL is performed under general anesthesia, usually with a combination of intravenous propofol, opioid and a neuromuscular blocker </a:t>
            </a:r>
            <a:endParaRPr lang="en-US" sz="1600" dirty="0" smtClean="0"/>
          </a:p>
          <a:p>
            <a:r>
              <a:rPr lang="en-US" sz="1600" dirty="0"/>
              <a:t> </a:t>
            </a: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 Preoperative  workup:  	Platelet </a:t>
            </a:r>
            <a:r>
              <a:rPr lang="en-US" sz="1600" dirty="0"/>
              <a:t>count of &gt;</a:t>
            </a:r>
            <a:r>
              <a:rPr lang="en-US" sz="1600" dirty="0" smtClean="0"/>
              <a:t>50,000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	INR &lt;1.5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WLL monitoring include: 	EKG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			Arterial </a:t>
            </a:r>
            <a:r>
              <a:rPr lang="en-US" sz="1600" dirty="0"/>
              <a:t>oxygen </a:t>
            </a:r>
            <a:r>
              <a:rPr lang="en-US" sz="1600" dirty="0" smtClean="0"/>
              <a:t>saturation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			Noninvasive </a:t>
            </a:r>
            <a:r>
              <a:rPr lang="en-US" sz="1600" dirty="0"/>
              <a:t>blood </a:t>
            </a:r>
            <a:r>
              <a:rPr lang="en-US" sz="1600" dirty="0" smtClean="0"/>
              <a:t>pressure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			Invasive </a:t>
            </a:r>
            <a:r>
              <a:rPr lang="en-US" sz="1600" dirty="0"/>
              <a:t>blood pressure with an arterial </a:t>
            </a:r>
            <a:r>
              <a:rPr lang="en-US" sz="1600" dirty="0" smtClean="0"/>
              <a:t>catheter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			End </a:t>
            </a:r>
            <a:r>
              <a:rPr lang="en-US" sz="1600" dirty="0"/>
              <a:t>tidal </a:t>
            </a:r>
            <a:r>
              <a:rPr lang="en-US" sz="1600" dirty="0" smtClean="0"/>
              <a:t>CO2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			Bispectral index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Whole Lung Lavage</a:t>
            </a:r>
            <a:r>
              <a:rPr lang="en-US" sz="3600" dirty="0" smtClean="0"/>
              <a:t>: </a:t>
            </a:r>
            <a:br>
              <a:rPr lang="en-US" sz="3600" dirty="0" smtClean="0"/>
            </a:br>
            <a:r>
              <a:rPr lang="en-US" sz="3600" dirty="0" smtClean="0"/>
              <a:t>Pre-Lavage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769300"/>
              </p:ext>
            </p:extLst>
          </p:nvPr>
        </p:nvGraphicFramePr>
        <p:xfrm>
          <a:off x="533400" y="1752600"/>
          <a:ext cx="8153400" cy="4487470"/>
        </p:xfrm>
        <a:graphic>
          <a:graphicData uri="http://schemas.openxmlformats.org/drawingml/2006/table">
            <a:tbl>
              <a:tblPr/>
              <a:tblGrid>
                <a:gridCol w="8153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2892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Obtain full PFT’s to determine baseline FRC and shunt fraction on FiO2 =1.0 </a:t>
                      </a:r>
                      <a:endParaRPr lang="en-US" sz="1800" dirty="0" smtClean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892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Determine lung with greater involvement through imaging and V/Q scan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892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Estimate the FRC of the lung to be treated </a:t>
                      </a:r>
                      <a:endParaRPr lang="en-US" sz="1800" dirty="0" smtClean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04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Times" charset="0"/>
                        </a:rPr>
                        <a:t>Most severely affected lung is lavaged initially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892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Prepare 50 L of saline (in 3 L bags) warmed to 37 </a:t>
                      </a:r>
                      <a:r>
                        <a:rPr lang="en-US" sz="1800" dirty="0">
                          <a:effectLst/>
                          <a:latin typeface="Cambria Math" charset="0"/>
                        </a:rPr>
                        <a:t>℃ </a:t>
                      </a: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2940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Suspend saline reservoir 50 cm above carina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800" dirty="0" smtClean="0">
                        <a:effectLst/>
                        <a:latin typeface="Times" charset="0"/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Get a vest for chest physiotherapy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7410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Get a Y adaptor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800" dirty="0" smtClean="0">
                        <a:effectLst/>
                        <a:latin typeface="Times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" charset="0"/>
                        </a:rPr>
                        <a:t>Position patient in the supine position 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800" dirty="0">
                        <a:effectLst/>
                        <a:latin typeface="Times" charset="0"/>
                      </a:endParaRP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41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174" y="1905000"/>
            <a:ext cx="5062426" cy="3835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1200" y="1927412"/>
            <a:ext cx="32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" charset="0"/>
              </a:rPr>
              <a:t>Left </a:t>
            </a:r>
            <a:r>
              <a:rPr lang="en-US" dirty="0">
                <a:latin typeface="Times" charset="0"/>
              </a:rPr>
              <a:t>upper panel: warming </a:t>
            </a:r>
            <a:r>
              <a:rPr lang="en-US" dirty="0" smtClean="0">
                <a:latin typeface="Times" charset="0"/>
              </a:rPr>
              <a:t>basin.</a:t>
            </a:r>
          </a:p>
          <a:p>
            <a:pPr algn="just"/>
            <a:endParaRPr lang="en-US" dirty="0" smtClean="0">
              <a:latin typeface="Times" charset="0"/>
            </a:endParaRPr>
          </a:p>
          <a:p>
            <a:pPr algn="just"/>
            <a:r>
              <a:rPr lang="en-US" dirty="0" smtClean="0">
                <a:latin typeface="Times" charset="0"/>
              </a:rPr>
              <a:t>Right </a:t>
            </a:r>
            <a:r>
              <a:rPr lang="en-US" dirty="0">
                <a:latin typeface="Times" charset="0"/>
              </a:rPr>
              <a:t>upper panel: Y-connector</a:t>
            </a:r>
            <a:r>
              <a:rPr lang="en-US" dirty="0" smtClean="0">
                <a:latin typeface="Times" charset="0"/>
              </a:rPr>
              <a:t>.</a:t>
            </a:r>
          </a:p>
          <a:p>
            <a:pPr algn="just"/>
            <a:endParaRPr lang="en-US" dirty="0" smtClean="0">
              <a:latin typeface="Times" charset="0"/>
            </a:endParaRPr>
          </a:p>
          <a:p>
            <a:pPr algn="just"/>
            <a:r>
              <a:rPr lang="en-US" dirty="0" smtClean="0">
                <a:latin typeface="Times" charset="0"/>
              </a:rPr>
              <a:t>Left </a:t>
            </a:r>
            <a:r>
              <a:rPr lang="en-US" dirty="0">
                <a:latin typeface="Times" charset="0"/>
              </a:rPr>
              <a:t>lower panel: Y-connector attached to the double lumen endotracheal </a:t>
            </a:r>
            <a:r>
              <a:rPr lang="en-US" dirty="0" smtClean="0">
                <a:latin typeface="Times" charset="0"/>
              </a:rPr>
              <a:t>tube</a:t>
            </a:r>
          </a:p>
          <a:p>
            <a:pPr algn="just"/>
            <a:endParaRPr lang="en-US" dirty="0" smtClean="0">
              <a:latin typeface="Times" charset="0"/>
            </a:endParaRPr>
          </a:p>
          <a:p>
            <a:pPr algn="just"/>
            <a:r>
              <a:rPr lang="en-US" dirty="0" smtClean="0">
                <a:latin typeface="Times" charset="0"/>
              </a:rPr>
              <a:t>Right </a:t>
            </a:r>
            <a:r>
              <a:rPr lang="en-US" dirty="0">
                <a:latin typeface="Times" charset="0"/>
              </a:rPr>
              <a:t>lower panel: wrap around vest for percussion. </a:t>
            </a:r>
            <a:endParaRPr lang="en-US" dirty="0">
              <a:effectLst/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3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Lung Lavage: </a:t>
            </a:r>
            <a:br>
              <a:rPr lang="en-US" dirty="0" smtClean="0"/>
            </a:br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728681"/>
            <a:ext cx="5391150" cy="40946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0" y="1862094"/>
            <a:ext cx="35814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" charset="0"/>
              </a:rPr>
              <a:t>A </a:t>
            </a:r>
            <a:r>
              <a:rPr lang="en-US" dirty="0">
                <a:latin typeface="Times" charset="0"/>
              </a:rPr>
              <a:t>left sided double lumen ET tube allows isolation of both lungs. 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A </a:t>
            </a:r>
            <a:r>
              <a:rPr lang="en-US" dirty="0">
                <a:latin typeface="Times" charset="0"/>
              </a:rPr>
              <a:t>Y connector is attached from one side to the target lung ET tube and from the other side to the lavage fluid and to the drainage fluid container. 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Clamps </a:t>
            </a:r>
            <a:r>
              <a:rPr lang="en-US" dirty="0">
                <a:latin typeface="Times" charset="0"/>
              </a:rPr>
              <a:t>allow the pulmonologist to control the flow of the fluid in and out of the lavaged lung.</a:t>
            </a:r>
            <a:r>
              <a:rPr lang="en-US" sz="2000" dirty="0">
                <a:latin typeface="Times" charset="0"/>
              </a:rPr>
              <a:t> </a:t>
            </a:r>
            <a:endParaRPr lang="en-US" sz="20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88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939393"/>
              </p:ext>
            </p:extLst>
          </p:nvPr>
        </p:nvGraphicFramePr>
        <p:xfrm>
          <a:off x="685800" y="2133600"/>
          <a:ext cx="8077200" cy="3429000"/>
        </p:xfrm>
        <a:graphic>
          <a:graphicData uri="http://schemas.openxmlformats.org/drawingml/2006/table">
            <a:tbl>
              <a:tblPr/>
              <a:tblGrid>
                <a:gridCol w="807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Place the vest on patient, intubate with a left sided DLT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>
                          <a:effectLst/>
                          <a:latin typeface="Times" charset="0"/>
                        </a:rPr>
                        <a:t>Perform a bronchoscopy to confirm ET tube position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Check for leak by ventilating each lung separately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800" dirty="0">
                          <a:effectLst/>
                          <a:latin typeface="Times" charset="0"/>
                        </a:rPr>
                        <a:t>Check for air leak by venting the non-ventilated lung into a saline water seal cup while the ventilated lung is held at a plateau pressure of 50 cm H2O </a:t>
                      </a:r>
                    </a:p>
                  </a:txBody>
                  <a:tcPr marL="62797" marR="627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447800"/>
          </a:xfrm>
        </p:spPr>
        <p:txBody>
          <a:bodyPr/>
          <a:lstStyle/>
          <a:p>
            <a:r>
              <a:rPr lang="en-US" sz="3200" dirty="0"/>
              <a:t>Whole Lung Lavage</a:t>
            </a:r>
            <a:r>
              <a:rPr lang="en-US" sz="3200" dirty="0" smtClean="0"/>
              <a:t>: </a:t>
            </a:r>
            <a:br>
              <a:rPr lang="en-US" sz="3200" dirty="0" smtClean="0"/>
            </a:br>
            <a:r>
              <a:rPr lang="en-US" sz="3200" dirty="0" smtClean="0"/>
              <a:t> Intubation and lung Isolation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095653" y="6062041"/>
            <a:ext cx="2747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s-IS" sz="1400" i="1" dirty="0">
                <a:latin typeface="Times" charset="0"/>
              </a:rPr>
              <a:t>J Thorac Dis </a:t>
            </a:r>
            <a:r>
              <a:rPr lang="is-IS" sz="1400" dirty="0">
                <a:latin typeface="Times" charset="0"/>
              </a:rPr>
              <a:t>2017;9(6):1697-1706 </a:t>
            </a:r>
            <a:endParaRPr lang="is-IS" sz="1400" dirty="0"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9189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v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2073A8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2073A8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WABIP PowerPoint Template - v3b</Template>
  <TotalTime>1512</TotalTime>
  <Words>1681</Words>
  <Application>Microsoft Macintosh PowerPoint</Application>
  <PresentationFormat>On-screen Show (4:3)</PresentationFormat>
  <Paragraphs>281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Cambria Math</vt:lpstr>
      <vt:lpstr>ＭＳ Ｐゴシック</vt:lpstr>
      <vt:lpstr>Times</vt:lpstr>
      <vt:lpstr>Wingdings</vt:lpstr>
      <vt:lpstr>Arial</vt:lpstr>
      <vt:lpstr>powerpoint_templatev3</vt:lpstr>
      <vt:lpstr>PowerPoint Presentation</vt:lpstr>
      <vt:lpstr>Objectives</vt:lpstr>
      <vt:lpstr>Whole Lung Lavage: History</vt:lpstr>
      <vt:lpstr>Whole Lung Lavage (WLL): Indications</vt:lpstr>
      <vt:lpstr>Whole Lung Lavage: Preparation</vt:lpstr>
      <vt:lpstr>Whole Lung Lavage:  Pre-Lavage </vt:lpstr>
      <vt:lpstr>Whole Lung Lavage:  Equipment</vt:lpstr>
      <vt:lpstr>Whole Lung Lavage:  Setup</vt:lpstr>
      <vt:lpstr>Whole Lung Lavage:   Intubation and lung Isolation</vt:lpstr>
      <vt:lpstr>Whole Lung Lavage:  Lung isolation with double lumen ET tube</vt:lpstr>
      <vt:lpstr>Whole Lung Lavage: Lung Lavage</vt:lpstr>
      <vt:lpstr>Whole Lung Lavage: Intraoperative monitoring- Sample worksheet</vt:lpstr>
      <vt:lpstr>Whole Lung Lavage </vt:lpstr>
      <vt:lpstr>Whole Lung Lavage:   Complications (1)</vt:lpstr>
      <vt:lpstr>Whole Lung Lavage:   Complications (2)</vt:lpstr>
      <vt:lpstr>Whole Lung Lavage:  Complications (3)</vt:lpstr>
      <vt:lpstr>Whole Lung Lavage:  Variations in techniques (1)</vt:lpstr>
      <vt:lpstr>Whole Lung Lavage:  Variations in techniques (2) </vt:lpstr>
      <vt:lpstr>Whole Lung Lavage:  Variations in techniques (2) </vt:lpstr>
      <vt:lpstr>Whole Lung lavage: Post-Procedure care</vt:lpstr>
      <vt:lpstr>Outcomes after WLL </vt:lpstr>
      <vt:lpstr>Whole Lung Lavage:  Summary</vt:lpstr>
      <vt:lpstr>Whole Lung Lavage:  Knowledge Assessment</vt:lpstr>
      <vt:lpstr>Whole Lung Lavage:  Knowledge Assessment</vt:lpstr>
      <vt:lpstr>Whole Lung Lavage:  Knowledge Assessment</vt:lpstr>
      <vt:lpstr>Whole Lung Lavage:  Knowledge Assessment</vt:lpstr>
      <vt:lpstr>Whole Lung Lavage:  Knowledge Assessment</vt:lpstr>
      <vt:lpstr>Whole Lung Lavage:  Knowledge Assessment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Kassem Harris</cp:lastModifiedBy>
  <cp:revision>203</cp:revision>
  <dcterms:created xsi:type="dcterms:W3CDTF">2014-03-21T23:33:58Z</dcterms:created>
  <dcterms:modified xsi:type="dcterms:W3CDTF">2017-10-10T16:21:20Z</dcterms:modified>
</cp:coreProperties>
</file>