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63" r:id="rId2"/>
    <p:sldId id="329" r:id="rId3"/>
    <p:sldId id="364" r:id="rId4"/>
    <p:sldId id="365" r:id="rId5"/>
    <p:sldId id="349" r:id="rId6"/>
    <p:sldId id="350" r:id="rId7"/>
    <p:sldId id="334" r:id="rId8"/>
    <p:sldId id="341" r:id="rId9"/>
    <p:sldId id="333" r:id="rId10"/>
    <p:sldId id="352" r:id="rId11"/>
    <p:sldId id="353" r:id="rId12"/>
    <p:sldId id="355" r:id="rId13"/>
    <p:sldId id="357" r:id="rId14"/>
    <p:sldId id="358" r:id="rId15"/>
    <p:sldId id="343" r:id="rId16"/>
    <p:sldId id="340" r:id="rId17"/>
    <p:sldId id="339" r:id="rId18"/>
    <p:sldId id="366" r:id="rId19"/>
    <p:sldId id="261" r:id="rId20"/>
    <p:sldId id="337" r:id="rId21"/>
    <p:sldId id="351" r:id="rId22"/>
    <p:sldId id="367" r:id="rId23"/>
    <p:sldId id="336" r:id="rId24"/>
    <p:sldId id="348" r:id="rId25"/>
    <p:sldId id="263" r:id="rId26"/>
    <p:sldId id="346" r:id="rId27"/>
    <p:sldId id="260" r:id="rId28"/>
    <p:sldId id="331" r:id="rId29"/>
    <p:sldId id="368" r:id="rId30"/>
    <p:sldId id="359" r:id="rId31"/>
    <p:sldId id="360" r:id="rId32"/>
    <p:sldId id="361" r:id="rId33"/>
    <p:sldId id="362" r:id="rId34"/>
    <p:sldId id="30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kit Gupta" initials="AG" lastIdx="8" clrIdx="6">
    <p:extLst/>
  </p:cmAuthor>
  <p:cmAuthor id="1" name="Kassem Harris" initials="KH" lastIdx="18" clrIdx="0">
    <p:extLst/>
  </p:cmAuthor>
  <p:cmAuthor id="2" name="Kassem Harris" initials="KH [2]" lastIdx="1" clrIdx="1">
    <p:extLst/>
  </p:cmAuthor>
  <p:cmAuthor id="3" name="Kassem Harris" initials="KH [3]" lastIdx="1" clrIdx="2">
    <p:extLst/>
  </p:cmAuthor>
  <p:cmAuthor id="4" name="Kassem Harris" initials="KH [4]" lastIdx="1" clrIdx="3">
    <p:extLst/>
  </p:cmAuthor>
  <p:cmAuthor id="5" name="Kassem Harris" initials="KH [5]" lastIdx="1" clrIdx="4">
    <p:extLst/>
  </p:cmAuthor>
  <p:cmAuthor id="6" name="Kassem Harris" initials="K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3A8"/>
    <a:srgbClr val="4D89C8"/>
    <a:srgbClr val="67CCE6"/>
    <a:srgbClr val="4D8BC8"/>
    <a:srgbClr val="C41E2C"/>
    <a:srgbClr val="79101E"/>
    <a:srgbClr val="A3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9"/>
    <p:restoredTop sz="94731"/>
  </p:normalViewPr>
  <p:slideViewPr>
    <p:cSldViewPr>
      <p:cViewPr varScale="1">
        <p:scale>
          <a:sx n="142" d="100"/>
          <a:sy n="142" d="100"/>
        </p:scale>
        <p:origin x="2264" y="17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50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67F2709A-8635-47D2-9C07-E0B81FFE0688}" type="datetimeFigureOut">
              <a:rPr lang="en-US" altLang="en-US"/>
              <a:pPr/>
              <a:t>6/2/18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439C046A-D425-4ECC-BC74-EFB73E0683E7}" type="slidenum">
              <a:rPr lang="en-US" altLang="en-US"/>
              <a:pPr/>
              <a:t>‹#›</a:t>
            </a:fld>
            <a:endParaRPr lang="en-US" altLang="en-US"/>
          </a:p>
        </p:txBody>
      </p:sp>
    </p:spTree>
    <p:extLst>
      <p:ext uri="{BB962C8B-B14F-4D97-AF65-F5344CB8AC3E}">
        <p14:creationId xmlns:p14="http://schemas.microsoft.com/office/powerpoint/2010/main" val="12343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12DB47FB-9486-4643-AF8B-1FD94541A8FE}" type="slidenum">
              <a:rPr lang="en-US" altLang="en-US"/>
              <a:pPr/>
              <a:t>‹#›</a:t>
            </a:fld>
            <a:endParaRPr lang="en-US" altLang="en-US"/>
          </a:p>
        </p:txBody>
      </p:sp>
    </p:spTree>
    <p:extLst>
      <p:ext uri="{BB962C8B-B14F-4D97-AF65-F5344CB8AC3E}">
        <p14:creationId xmlns:p14="http://schemas.microsoft.com/office/powerpoint/2010/main" val="3124742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7</a:t>
            </a:fld>
            <a:endParaRPr lang="en-US" altLang="en-US"/>
          </a:p>
        </p:txBody>
      </p:sp>
    </p:spTree>
    <p:extLst>
      <p:ext uri="{BB962C8B-B14F-4D97-AF65-F5344CB8AC3E}">
        <p14:creationId xmlns:p14="http://schemas.microsoft.com/office/powerpoint/2010/main" val="2304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A999FAE4-AD53-4B72-801D-988EEC111AC3}"/>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9B5F9D14-B22F-428C-89EE-E1B447A438C1}"/>
              </a:ext>
            </a:extLst>
          </p:cNvPr>
          <p:cNvSpPr>
            <a:spLocks noGrp="1" noChangeArrowheads="1"/>
          </p:cNvSpPr>
          <p:nvPr>
            <p:ph type="body" idx="1"/>
          </p:nvPr>
        </p:nvSpPr>
        <p:spPr/>
        <p:txBody>
          <a:bodyPr/>
          <a:lstStyle/>
          <a:p>
            <a:pPr>
              <a:buFontTx/>
              <a:buNone/>
            </a:pPr>
            <a:endParaRPr lang="fr-CH" altLang="en-US" dirty="0"/>
          </a:p>
        </p:txBody>
      </p:sp>
    </p:spTree>
    <p:extLst>
      <p:ext uri="{BB962C8B-B14F-4D97-AF65-F5344CB8AC3E}">
        <p14:creationId xmlns:p14="http://schemas.microsoft.com/office/powerpoint/2010/main" val="229219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2DB47FB-9486-4643-AF8B-1FD94541A8FE}" type="slidenum">
              <a:rPr lang="en-US" altLang="en-US" smtClean="0"/>
              <a:pPr/>
              <a:t>28</a:t>
            </a:fld>
            <a:endParaRPr lang="en-US" altLang="en-US"/>
          </a:p>
        </p:txBody>
      </p:sp>
    </p:spTree>
    <p:extLst>
      <p:ext uri="{BB962C8B-B14F-4D97-AF65-F5344CB8AC3E}">
        <p14:creationId xmlns:p14="http://schemas.microsoft.com/office/powerpoint/2010/main" val="91233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66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54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01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1447800"/>
          </a:xfrm>
          <a:prstGeom prst="rect">
            <a:avLst/>
          </a:prstGeom>
        </p:spPr>
        <p:txBody>
          <a:bodyPr anchor="ctr" anchorCtr="0"/>
          <a:lstStyle>
            <a:lvl1pPr>
              <a:defRPr sz="3400" b="1" baseline="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685801" y="1600200"/>
            <a:ext cx="7799438" cy="4648200"/>
          </a:xfrm>
          <a:prstGeom prst="rect">
            <a:avLst/>
          </a:prstGeom>
        </p:spPr>
        <p:txBody>
          <a:bodyPr anchor="ctr" anchorCtr="0"/>
          <a:lstStyle>
            <a:lvl1pPr marL="0" indent="0">
              <a:buNone/>
              <a:defRPr sz="3000"/>
            </a:lvl1pPr>
          </a:lstStyle>
          <a:p>
            <a:pPr lvl="0"/>
            <a:r>
              <a:rPr lang="en-US" dirty="0"/>
              <a:t>Click to edit Master text styles</a:t>
            </a:r>
          </a:p>
        </p:txBody>
      </p:sp>
    </p:spTree>
    <p:extLst>
      <p:ext uri="{BB962C8B-B14F-4D97-AF65-F5344CB8AC3E}">
        <p14:creationId xmlns:p14="http://schemas.microsoft.com/office/powerpoint/2010/main" val="286723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51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49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70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64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7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791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018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userDrawn="1"/>
        </p:nvSpPr>
        <p:spPr bwMode="auto">
          <a:xfrm>
            <a:off x="0" y="0"/>
            <a:ext cx="9144000" cy="1447800"/>
          </a:xfrm>
          <a:prstGeom prst="rect">
            <a:avLst/>
          </a:prstGeom>
          <a:gradFill rotWithShape="0">
            <a:gsLst>
              <a:gs pos="0">
                <a:srgbClr val="4D89C8"/>
              </a:gs>
              <a:gs pos="100000">
                <a:srgbClr val="67CCE6"/>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
        <p:nvSpPr>
          <p:cNvPr id="1040" name="Text Box 16"/>
          <p:cNvSpPr txBox="1">
            <a:spLocks noChangeArrowheads="1"/>
          </p:cNvSpPr>
          <p:nvPr/>
        </p:nvSpPr>
        <p:spPr bwMode="auto">
          <a:xfrm>
            <a:off x="7391400" y="6248400"/>
            <a:ext cx="1625600" cy="246063"/>
          </a:xfrm>
          <a:prstGeom prst="rect">
            <a:avLst/>
          </a:prstGeom>
          <a:noFill/>
          <a:ln>
            <a:noFill/>
          </a:ln>
          <a:effectLs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fld id="{D86096EA-B662-44A5-8EFA-1F437764A9CC}" type="slidenum">
              <a:rPr lang="en-US" altLang="en-US" sz="1000" b="1">
                <a:solidFill>
                  <a:schemeClr val="bg2"/>
                </a:solidFill>
              </a:rPr>
              <a:pPr algn="ctr" eaLnBrk="1" hangingPunct="1">
                <a:spcBef>
                  <a:spcPct val="50000"/>
                </a:spcBef>
              </a:pPr>
              <a:t>‹#›</a:t>
            </a:fld>
            <a:endParaRPr lang="en-US" altLang="en-US" sz="1000" b="1">
              <a:solidFill>
                <a:schemeClr val="bg2"/>
              </a:solidFill>
            </a:endParaRPr>
          </a:p>
        </p:txBody>
      </p:sp>
      <p:sp>
        <p:nvSpPr>
          <p:cNvPr id="1028" name="Text Box 23"/>
          <p:cNvSpPr txBox="1">
            <a:spLocks noChangeArrowheads="1"/>
          </p:cNvSpPr>
          <p:nvPr/>
        </p:nvSpPr>
        <p:spPr bwMode="auto">
          <a:xfrm>
            <a:off x="76200" y="6124575"/>
            <a:ext cx="16256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1000">
                <a:solidFill>
                  <a:schemeClr val="bg2"/>
                </a:solidFill>
              </a:rPr>
              <a:t>WABIP.com</a:t>
            </a:r>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2400"/>
            <a:ext cx="1174750" cy="117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Rectangle 2"/>
          <p:cNvSpPr>
            <a:spLocks noChangeArrowheads="1"/>
          </p:cNvSpPr>
          <p:nvPr userDrawn="1"/>
        </p:nvSpPr>
        <p:spPr bwMode="auto">
          <a:xfrm>
            <a:off x="0" y="1447800"/>
            <a:ext cx="9144000" cy="152400"/>
          </a:xfrm>
          <a:prstGeom prst="rect">
            <a:avLst/>
          </a:prstGeom>
          <a:gradFill rotWithShape="0">
            <a:gsLst>
              <a:gs pos="0">
                <a:srgbClr val="2073A8"/>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
        <p:nvSpPr>
          <p:cNvPr id="1031" name="TextBox 3"/>
          <p:cNvSpPr txBox="1">
            <a:spLocks noChangeArrowheads="1"/>
          </p:cNvSpPr>
          <p:nvPr userDrawn="1"/>
        </p:nvSpPr>
        <p:spPr bwMode="auto">
          <a:xfrm>
            <a:off x="1066800" y="439738"/>
            <a:ext cx="152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b="1" dirty="0">
                <a:solidFill>
                  <a:schemeClr val="bg1"/>
                </a:solidFill>
              </a:rPr>
              <a:t>Rare Lung, Pleura </a:t>
            </a:r>
          </a:p>
          <a:p>
            <a:pPr eaLnBrk="1" hangingPunct="1">
              <a:defRPr/>
            </a:pPr>
            <a:r>
              <a:rPr lang="en-US" sz="1100" b="1" dirty="0">
                <a:solidFill>
                  <a:schemeClr val="bg1"/>
                </a:solidFill>
              </a:rPr>
              <a:t>and Airway Disorders</a:t>
            </a:r>
          </a:p>
        </p:txBody>
      </p:sp>
      <p:sp>
        <p:nvSpPr>
          <p:cNvPr id="1032" name="Rectangle 4"/>
          <p:cNvSpPr>
            <a:spLocks noChangeArrowheads="1"/>
          </p:cNvSpPr>
          <p:nvPr userDrawn="1"/>
        </p:nvSpPr>
        <p:spPr bwMode="auto">
          <a:xfrm>
            <a:off x="2743200" y="152400"/>
            <a:ext cx="9525" cy="1098550"/>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en-US" sz="180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ncbi.nlm.nih.gov/pubmed/?term=Am+J+Respiratory+Care+Med+2004;170:680-682"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5018089/"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file:///contents/primary-spontaneous-pneumothorax-in-adults/abstract/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89C8"/>
            </a:gs>
            <a:gs pos="100000">
              <a:srgbClr val="67CCE6"/>
            </a:gs>
          </a:gsLst>
          <a:lin ang="5400000" scaled="1"/>
        </a:gradFill>
        <a:effectLst/>
      </p:bgPr>
    </p:bg>
    <p:spTree>
      <p:nvGrpSpPr>
        <p:cNvPr id="1" name=""/>
        <p:cNvGrpSpPr/>
        <p:nvPr/>
      </p:nvGrpSpPr>
      <p:grpSpPr>
        <a:xfrm>
          <a:off x="0" y="0"/>
          <a:ext cx="0" cy="0"/>
          <a:chOff x="0" y="0"/>
          <a:chExt cx="0" cy="0"/>
        </a:xfrm>
      </p:grpSpPr>
      <p:pic>
        <p:nvPicPr>
          <p:cNvPr id="40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06988"/>
            <a:ext cx="1751013" cy="175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0" y="3110974"/>
            <a:ext cx="9144000" cy="1323439"/>
          </a:xfrm>
          <a:prstGeom prst="rect">
            <a:avLst/>
          </a:prstGeom>
          <a:noFill/>
        </p:spPr>
        <p:txBody>
          <a:bodyPr>
            <a:spAutoFit/>
          </a:bodyPr>
          <a:lstStyle/>
          <a:p>
            <a:pPr algn="ctr">
              <a:defRPr/>
            </a:pPr>
            <a:r>
              <a:rPr lang="en-US" sz="2800" b="1" dirty="0">
                <a:solidFill>
                  <a:schemeClr val="bg1"/>
                </a:solidFill>
              </a:rPr>
              <a:t>Primary Spontaneous Pneumothorax </a:t>
            </a:r>
          </a:p>
          <a:p>
            <a:pPr algn="ctr">
              <a:defRPr/>
            </a:pPr>
            <a:r>
              <a:rPr lang="en-US" sz="2000" b="1" dirty="0">
                <a:solidFill>
                  <a:srgbClr val="FFFFFF"/>
                </a:solidFill>
                <a:latin typeface="Arial"/>
              </a:rPr>
              <a:t>Ankit Gupta MD, Kassem Harris MD </a:t>
            </a:r>
          </a:p>
          <a:p>
            <a:pPr algn="ctr">
              <a:defRPr/>
            </a:pPr>
            <a:endParaRPr lang="en-US" sz="3200" dirty="0">
              <a:solidFill>
                <a:srgbClr val="FFFFFF"/>
              </a:solidFill>
              <a:latin typeface="Arial"/>
            </a:endParaRPr>
          </a:p>
        </p:txBody>
      </p:sp>
    </p:spTree>
    <p:extLst>
      <p:ext uri="{BB962C8B-B14F-4D97-AF65-F5344CB8AC3E}">
        <p14:creationId xmlns:p14="http://schemas.microsoft.com/office/powerpoint/2010/main" val="13823446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08796-FD82-9047-9D53-E5640E59BA82}"/>
              </a:ext>
            </a:extLst>
          </p:cNvPr>
          <p:cNvSpPr>
            <a:spLocks noGrp="1"/>
          </p:cNvSpPr>
          <p:nvPr>
            <p:ph idx="1"/>
          </p:nvPr>
        </p:nvSpPr>
        <p:spPr>
          <a:xfrm>
            <a:off x="685800" y="5366651"/>
            <a:ext cx="7799438" cy="762000"/>
          </a:xfrm>
        </p:spPr>
        <p:txBody>
          <a:bodyPr/>
          <a:lstStyle/>
          <a:p>
            <a:r>
              <a:rPr lang="en-US" sz="1400" dirty="0"/>
              <a:t>(a)The bat sign.’ Two ribs with posterior shadowing represents the wings of the bat, and the hyperechoic pleural line, its body </a:t>
            </a:r>
          </a:p>
          <a:p>
            <a:r>
              <a:rPr lang="en-US" sz="1400" dirty="0"/>
              <a:t>(b) A sagittal scan at the upper intercostal spaces depicting normal anatomy</a:t>
            </a:r>
          </a:p>
          <a:p>
            <a:endParaRPr lang="en-US" sz="1100" dirty="0"/>
          </a:p>
        </p:txBody>
      </p:sp>
      <p:sp>
        <p:nvSpPr>
          <p:cNvPr id="4" name="Title 1">
            <a:extLst>
              <a:ext uri="{FF2B5EF4-FFF2-40B4-BE49-F238E27FC236}">
                <a16:creationId xmlns:a16="http://schemas.microsoft.com/office/drawing/2014/main" id="{56D590AF-587C-6B4F-8A45-85BED9507DC6}"/>
              </a:ext>
            </a:extLst>
          </p:cNvPr>
          <p:cNvSpPr txBox="1">
            <a:spLocks/>
          </p:cNvSpPr>
          <p:nvPr/>
        </p:nvSpPr>
        <p:spPr>
          <a:xfrm>
            <a:off x="2895600" y="152400"/>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Ultrasound-Normal Lung</a:t>
            </a:r>
          </a:p>
        </p:txBody>
      </p:sp>
      <p:pic>
        <p:nvPicPr>
          <p:cNvPr id="5" name="Picture 4">
            <a:extLst>
              <a:ext uri="{FF2B5EF4-FFF2-40B4-BE49-F238E27FC236}">
                <a16:creationId xmlns:a16="http://schemas.microsoft.com/office/drawing/2014/main" id="{C583D438-6BBA-2A4F-8D1B-0319AEAAA5A0}"/>
              </a:ext>
            </a:extLst>
          </p:cNvPr>
          <p:cNvPicPr>
            <a:picLocks noChangeAspect="1"/>
          </p:cNvPicPr>
          <p:nvPr/>
        </p:nvPicPr>
        <p:blipFill>
          <a:blip r:embed="rId2"/>
          <a:stretch>
            <a:fillRect/>
          </a:stretch>
        </p:blipFill>
        <p:spPr>
          <a:xfrm>
            <a:off x="185761" y="1622612"/>
            <a:ext cx="8799517" cy="3648012"/>
          </a:xfrm>
          <a:prstGeom prst="rect">
            <a:avLst/>
          </a:prstGeom>
        </p:spPr>
      </p:pic>
      <p:sp>
        <p:nvSpPr>
          <p:cNvPr id="6" name="Rectangle 5">
            <a:extLst>
              <a:ext uri="{FF2B5EF4-FFF2-40B4-BE49-F238E27FC236}">
                <a16:creationId xmlns:a16="http://schemas.microsoft.com/office/drawing/2014/main" id="{05B8F6C2-F2FC-4342-AD57-C172E3263AA7}"/>
              </a:ext>
            </a:extLst>
          </p:cNvPr>
          <p:cNvSpPr/>
          <p:nvPr/>
        </p:nvSpPr>
        <p:spPr>
          <a:xfrm>
            <a:off x="4413278" y="6248400"/>
            <a:ext cx="4572000" cy="246221"/>
          </a:xfrm>
          <a:prstGeom prst="rect">
            <a:avLst/>
          </a:prstGeom>
        </p:spPr>
        <p:txBody>
          <a:bodyPr>
            <a:spAutoFit/>
          </a:bodyPr>
          <a:lstStyle/>
          <a:p>
            <a:r>
              <a:rPr lang="en-US" sz="1000" dirty="0">
                <a:latin typeface="+mn-lt"/>
              </a:rPr>
              <a:t>Husain et al. J </a:t>
            </a:r>
            <a:r>
              <a:rPr lang="en-US" sz="1000" dirty="0" err="1">
                <a:latin typeface="+mn-lt"/>
              </a:rPr>
              <a:t>Emerg</a:t>
            </a:r>
            <a:r>
              <a:rPr lang="en-US" sz="1000" dirty="0">
                <a:latin typeface="+mn-lt"/>
              </a:rPr>
              <a:t> Trauma Shock. 2012 Jan-Mar; 5(1): 76–81.</a:t>
            </a:r>
            <a:endParaRPr lang="en-US" sz="1000" dirty="0">
              <a:effectLst/>
              <a:latin typeface="+mn-lt"/>
            </a:endParaRPr>
          </a:p>
        </p:txBody>
      </p:sp>
    </p:spTree>
    <p:extLst>
      <p:ext uri="{BB962C8B-B14F-4D97-AF65-F5344CB8AC3E}">
        <p14:creationId xmlns:p14="http://schemas.microsoft.com/office/powerpoint/2010/main" val="82606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585AA-88DC-3C47-8697-F8F29BFE077D}"/>
              </a:ext>
            </a:extLst>
          </p:cNvPr>
          <p:cNvSpPr>
            <a:spLocks noGrp="1"/>
          </p:cNvSpPr>
          <p:nvPr>
            <p:ph idx="1"/>
          </p:nvPr>
        </p:nvSpPr>
        <p:spPr>
          <a:xfrm>
            <a:off x="457200" y="4953000"/>
            <a:ext cx="3733800" cy="457200"/>
          </a:xfrm>
        </p:spPr>
        <p:txBody>
          <a:bodyPr/>
          <a:lstStyle/>
          <a:p>
            <a:r>
              <a:rPr lang="en-US" sz="1200" dirty="0"/>
              <a:t>M-mode illustrating the ‘seashore sign.’ The pleural line divides the image in half: The motionless portion above the pleural line creates horizontal ‘waves,’ and the sliding line below it creates granular pattern, the ‘sand’</a:t>
            </a:r>
          </a:p>
          <a:p>
            <a:endParaRPr lang="en-US" sz="1200" dirty="0"/>
          </a:p>
        </p:txBody>
      </p:sp>
      <p:sp>
        <p:nvSpPr>
          <p:cNvPr id="5" name="Title 1">
            <a:extLst>
              <a:ext uri="{FF2B5EF4-FFF2-40B4-BE49-F238E27FC236}">
                <a16:creationId xmlns:a16="http://schemas.microsoft.com/office/drawing/2014/main" id="{F5CF34C3-257B-6C4F-8B15-A7BE03145CF2}"/>
              </a:ext>
            </a:extLst>
          </p:cNvPr>
          <p:cNvSpPr txBox="1">
            <a:spLocks/>
          </p:cNvSpPr>
          <p:nvPr/>
        </p:nvSpPr>
        <p:spPr>
          <a:xfrm>
            <a:off x="2882153" y="35859"/>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Ultrasound-Normal Lung</a:t>
            </a:r>
          </a:p>
        </p:txBody>
      </p:sp>
      <p:sp>
        <p:nvSpPr>
          <p:cNvPr id="6" name="Rectangle 5">
            <a:extLst>
              <a:ext uri="{FF2B5EF4-FFF2-40B4-BE49-F238E27FC236}">
                <a16:creationId xmlns:a16="http://schemas.microsoft.com/office/drawing/2014/main" id="{7028560C-1231-A645-808A-15ED8787B4E7}"/>
              </a:ext>
            </a:extLst>
          </p:cNvPr>
          <p:cNvSpPr/>
          <p:nvPr/>
        </p:nvSpPr>
        <p:spPr>
          <a:xfrm>
            <a:off x="4413278" y="6248400"/>
            <a:ext cx="4572000" cy="246221"/>
          </a:xfrm>
          <a:prstGeom prst="rect">
            <a:avLst/>
          </a:prstGeom>
        </p:spPr>
        <p:txBody>
          <a:bodyPr>
            <a:spAutoFit/>
          </a:bodyPr>
          <a:lstStyle/>
          <a:p>
            <a:r>
              <a:rPr lang="en-US" sz="1000" dirty="0">
                <a:latin typeface="+mn-lt"/>
              </a:rPr>
              <a:t>Husain et al. J </a:t>
            </a:r>
            <a:r>
              <a:rPr lang="en-US" sz="1000" dirty="0" err="1">
                <a:latin typeface="+mn-lt"/>
              </a:rPr>
              <a:t>Emerg</a:t>
            </a:r>
            <a:r>
              <a:rPr lang="en-US" sz="1000" dirty="0">
                <a:latin typeface="+mn-lt"/>
              </a:rPr>
              <a:t> Trauma Shock. 2012 Jan-Mar; 5(1): 76–81.</a:t>
            </a:r>
            <a:endParaRPr lang="en-US" sz="1000" dirty="0">
              <a:effectLst/>
              <a:latin typeface="+mn-lt"/>
            </a:endParaRPr>
          </a:p>
        </p:txBody>
      </p:sp>
      <p:pic>
        <p:nvPicPr>
          <p:cNvPr id="7" name="Picture 6">
            <a:extLst>
              <a:ext uri="{FF2B5EF4-FFF2-40B4-BE49-F238E27FC236}">
                <a16:creationId xmlns:a16="http://schemas.microsoft.com/office/drawing/2014/main" id="{FAA1BC68-C843-4043-9FC2-37DD3E08C490}"/>
              </a:ext>
            </a:extLst>
          </p:cNvPr>
          <p:cNvPicPr>
            <a:picLocks noChangeAspect="1"/>
          </p:cNvPicPr>
          <p:nvPr/>
        </p:nvPicPr>
        <p:blipFill>
          <a:blip r:embed="rId2"/>
          <a:stretch>
            <a:fillRect/>
          </a:stretch>
        </p:blipFill>
        <p:spPr>
          <a:xfrm>
            <a:off x="1066800" y="1752600"/>
            <a:ext cx="2209800" cy="2823166"/>
          </a:xfrm>
          <a:prstGeom prst="rect">
            <a:avLst/>
          </a:prstGeom>
        </p:spPr>
      </p:pic>
      <p:pic>
        <p:nvPicPr>
          <p:cNvPr id="8" name="Picture 7">
            <a:extLst>
              <a:ext uri="{FF2B5EF4-FFF2-40B4-BE49-F238E27FC236}">
                <a16:creationId xmlns:a16="http://schemas.microsoft.com/office/drawing/2014/main" id="{25516819-F1DC-6C41-8597-BC2A51705425}"/>
              </a:ext>
            </a:extLst>
          </p:cNvPr>
          <p:cNvPicPr>
            <a:picLocks noChangeAspect="1"/>
          </p:cNvPicPr>
          <p:nvPr/>
        </p:nvPicPr>
        <p:blipFill>
          <a:blip r:embed="rId3"/>
          <a:stretch>
            <a:fillRect/>
          </a:stretch>
        </p:blipFill>
        <p:spPr>
          <a:xfrm>
            <a:off x="4908577" y="1752600"/>
            <a:ext cx="3830055" cy="2765807"/>
          </a:xfrm>
          <a:prstGeom prst="rect">
            <a:avLst/>
          </a:prstGeom>
        </p:spPr>
      </p:pic>
      <p:sp>
        <p:nvSpPr>
          <p:cNvPr id="9" name="Content Placeholder 2">
            <a:extLst>
              <a:ext uri="{FF2B5EF4-FFF2-40B4-BE49-F238E27FC236}">
                <a16:creationId xmlns:a16="http://schemas.microsoft.com/office/drawing/2014/main" id="{80B34353-8B91-0041-BA9C-ECFA2E0425DC}"/>
              </a:ext>
            </a:extLst>
          </p:cNvPr>
          <p:cNvSpPr txBox="1">
            <a:spLocks/>
          </p:cNvSpPr>
          <p:nvPr/>
        </p:nvSpPr>
        <p:spPr>
          <a:xfrm>
            <a:off x="4908578" y="4800600"/>
            <a:ext cx="4006822" cy="533400"/>
          </a:xfrm>
          <a:prstGeom prst="rect">
            <a:avLst/>
          </a:prstGeom>
        </p:spPr>
        <p:txBody>
          <a:bodyPr anchor="ctr" anchorCtr="0"/>
          <a:lstStyle>
            <a:lvl1pPr marL="0" indent="0" algn="l" rtl="0" eaLnBrk="0" fontAlgn="base" hangingPunct="0">
              <a:spcBef>
                <a:spcPct val="20000"/>
              </a:spcBef>
              <a:spcAft>
                <a:spcPct val="0"/>
              </a:spcAft>
              <a:buNone/>
              <a:defRPr sz="3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100" kern="0" dirty="0"/>
              <a:t>‘B-lines’ or ‘comet-tail artifacts’ are seen originating from the bright white hyperechoic pleural line, extending vertically</a:t>
            </a:r>
          </a:p>
          <a:p>
            <a:r>
              <a:rPr lang="en-US" sz="1100" kern="0" dirty="0"/>
              <a:t>to the edge of the screen. ‘B-lines’ move in synchrony with the sliding pleura in a normal well-aerated lung</a:t>
            </a:r>
          </a:p>
          <a:p>
            <a:endParaRPr lang="en-US" sz="1100" kern="0" dirty="0"/>
          </a:p>
        </p:txBody>
      </p:sp>
    </p:spTree>
    <p:extLst>
      <p:ext uri="{BB962C8B-B14F-4D97-AF65-F5344CB8AC3E}">
        <p14:creationId xmlns:p14="http://schemas.microsoft.com/office/powerpoint/2010/main" val="422257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585AA-88DC-3C47-8697-F8F29BFE077D}"/>
              </a:ext>
            </a:extLst>
          </p:cNvPr>
          <p:cNvSpPr>
            <a:spLocks noGrp="1"/>
          </p:cNvSpPr>
          <p:nvPr>
            <p:ph idx="1"/>
          </p:nvPr>
        </p:nvSpPr>
        <p:spPr>
          <a:xfrm>
            <a:off x="381000" y="5038725"/>
            <a:ext cx="3717891" cy="838200"/>
          </a:xfrm>
        </p:spPr>
        <p:txBody>
          <a:bodyPr/>
          <a:lstStyle/>
          <a:p>
            <a:r>
              <a:rPr lang="en-US" sz="1200" dirty="0"/>
              <a:t>M-mode and the absence of lung sliding are shown as the ‘stratosphere sign’: Parallel horizontal lines above and below the pleural line, resemble a ‘barcode.’ This sign indicates a pneumothorax at this </a:t>
            </a:r>
            <a:r>
              <a:rPr lang="en-US" sz="1200" dirty="0" err="1"/>
              <a:t>intercoastal</a:t>
            </a:r>
            <a:r>
              <a:rPr lang="en-US" sz="1200" dirty="0"/>
              <a:t> space</a:t>
            </a:r>
          </a:p>
          <a:p>
            <a:endParaRPr lang="en-US" sz="1200" dirty="0"/>
          </a:p>
        </p:txBody>
      </p:sp>
      <p:sp>
        <p:nvSpPr>
          <p:cNvPr id="5" name="Title 1">
            <a:extLst>
              <a:ext uri="{FF2B5EF4-FFF2-40B4-BE49-F238E27FC236}">
                <a16:creationId xmlns:a16="http://schemas.microsoft.com/office/drawing/2014/main" id="{F5CF34C3-257B-6C4F-8B15-A7BE03145CF2}"/>
              </a:ext>
            </a:extLst>
          </p:cNvPr>
          <p:cNvSpPr txBox="1">
            <a:spLocks/>
          </p:cNvSpPr>
          <p:nvPr/>
        </p:nvSpPr>
        <p:spPr>
          <a:xfrm>
            <a:off x="2895600" y="152400"/>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Ultrasound-Pneumothorax</a:t>
            </a:r>
          </a:p>
        </p:txBody>
      </p:sp>
      <p:sp>
        <p:nvSpPr>
          <p:cNvPr id="6" name="Rectangle 5">
            <a:extLst>
              <a:ext uri="{FF2B5EF4-FFF2-40B4-BE49-F238E27FC236}">
                <a16:creationId xmlns:a16="http://schemas.microsoft.com/office/drawing/2014/main" id="{7028560C-1231-A645-808A-15ED8787B4E7}"/>
              </a:ext>
            </a:extLst>
          </p:cNvPr>
          <p:cNvSpPr/>
          <p:nvPr/>
        </p:nvSpPr>
        <p:spPr>
          <a:xfrm>
            <a:off x="4413278" y="6248400"/>
            <a:ext cx="4572000" cy="230832"/>
          </a:xfrm>
          <a:prstGeom prst="rect">
            <a:avLst/>
          </a:prstGeom>
        </p:spPr>
        <p:txBody>
          <a:bodyPr>
            <a:spAutoFit/>
          </a:bodyPr>
          <a:lstStyle/>
          <a:p>
            <a:r>
              <a:rPr lang="en-US" sz="900" dirty="0">
                <a:latin typeface="Helvetica" pitchFamily="2" charset="0"/>
              </a:rPr>
              <a:t>Husain et al. J </a:t>
            </a:r>
            <a:r>
              <a:rPr lang="en-US" sz="900" dirty="0" err="1">
                <a:latin typeface="Helvetica" pitchFamily="2" charset="0"/>
              </a:rPr>
              <a:t>Emerg</a:t>
            </a:r>
            <a:r>
              <a:rPr lang="en-US" sz="900" dirty="0">
                <a:latin typeface="Helvetica" pitchFamily="2" charset="0"/>
              </a:rPr>
              <a:t> Trauma Shock. 2012 Jan-Mar; 5(1): 76–81.</a:t>
            </a:r>
            <a:endParaRPr lang="en-US" sz="900" dirty="0">
              <a:effectLst/>
              <a:latin typeface="Helvetica" pitchFamily="2" charset="0"/>
            </a:endParaRPr>
          </a:p>
        </p:txBody>
      </p:sp>
      <p:pic>
        <p:nvPicPr>
          <p:cNvPr id="2" name="Picture 1">
            <a:extLst>
              <a:ext uri="{FF2B5EF4-FFF2-40B4-BE49-F238E27FC236}">
                <a16:creationId xmlns:a16="http://schemas.microsoft.com/office/drawing/2014/main" id="{DE908CC6-9420-D142-B9C4-CA8405C431D5}"/>
              </a:ext>
            </a:extLst>
          </p:cNvPr>
          <p:cNvPicPr>
            <a:picLocks noChangeAspect="1"/>
          </p:cNvPicPr>
          <p:nvPr/>
        </p:nvPicPr>
        <p:blipFill>
          <a:blip r:embed="rId2"/>
          <a:stretch>
            <a:fillRect/>
          </a:stretch>
        </p:blipFill>
        <p:spPr>
          <a:xfrm>
            <a:off x="838200" y="1752600"/>
            <a:ext cx="2667000" cy="3036731"/>
          </a:xfrm>
          <a:prstGeom prst="rect">
            <a:avLst/>
          </a:prstGeom>
        </p:spPr>
      </p:pic>
      <p:pic>
        <p:nvPicPr>
          <p:cNvPr id="7" name="Picture 6">
            <a:extLst>
              <a:ext uri="{FF2B5EF4-FFF2-40B4-BE49-F238E27FC236}">
                <a16:creationId xmlns:a16="http://schemas.microsoft.com/office/drawing/2014/main" id="{68097123-74EC-504C-B0F2-008C4D0A597C}"/>
              </a:ext>
            </a:extLst>
          </p:cNvPr>
          <p:cNvPicPr>
            <a:picLocks noChangeAspect="1"/>
          </p:cNvPicPr>
          <p:nvPr/>
        </p:nvPicPr>
        <p:blipFill>
          <a:blip r:embed="rId3"/>
          <a:stretch>
            <a:fillRect/>
          </a:stretch>
        </p:blipFill>
        <p:spPr>
          <a:xfrm>
            <a:off x="4800600" y="2042301"/>
            <a:ext cx="3625234" cy="2624949"/>
          </a:xfrm>
          <a:prstGeom prst="rect">
            <a:avLst/>
          </a:prstGeom>
        </p:spPr>
      </p:pic>
      <p:sp>
        <p:nvSpPr>
          <p:cNvPr id="8" name="Content Placeholder 2">
            <a:extLst>
              <a:ext uri="{FF2B5EF4-FFF2-40B4-BE49-F238E27FC236}">
                <a16:creationId xmlns:a16="http://schemas.microsoft.com/office/drawing/2014/main" id="{F9EBB33A-B408-F444-9F9F-D6BA274C331E}"/>
              </a:ext>
            </a:extLst>
          </p:cNvPr>
          <p:cNvSpPr txBox="1">
            <a:spLocks/>
          </p:cNvSpPr>
          <p:nvPr/>
        </p:nvSpPr>
        <p:spPr>
          <a:xfrm>
            <a:off x="4648200" y="5153025"/>
            <a:ext cx="4191000" cy="609600"/>
          </a:xfrm>
          <a:prstGeom prst="rect">
            <a:avLst/>
          </a:prstGeom>
        </p:spPr>
        <p:txBody>
          <a:bodyPr anchor="ctr" anchorCtr="0"/>
          <a:lstStyle>
            <a:lvl1pPr marL="0" indent="0" algn="l" rtl="0" eaLnBrk="0" fontAlgn="base" hangingPunct="0">
              <a:spcBef>
                <a:spcPct val="20000"/>
              </a:spcBef>
              <a:spcAft>
                <a:spcPct val="0"/>
              </a:spcAft>
              <a:buNone/>
              <a:defRPr sz="3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200" kern="0" dirty="0"/>
              <a:t>‘A-lines’, a type of reverberation artifact, are horizontal, equally spaced lines seen originating from the bright white</a:t>
            </a:r>
          </a:p>
          <a:p>
            <a:r>
              <a:rPr lang="en-US" sz="1200" kern="0" dirty="0"/>
              <a:t>hyperechoic pleural line. If ‘B-lines’ are present, they extend out from the pleural line and erase the ‘A-lines’ in their path</a:t>
            </a:r>
          </a:p>
          <a:p>
            <a:endParaRPr lang="en-US" sz="1200" kern="0" dirty="0"/>
          </a:p>
        </p:txBody>
      </p:sp>
    </p:spTree>
    <p:extLst>
      <p:ext uri="{BB962C8B-B14F-4D97-AF65-F5344CB8AC3E}">
        <p14:creationId xmlns:p14="http://schemas.microsoft.com/office/powerpoint/2010/main" val="197922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585AA-88DC-3C47-8697-F8F29BFE077D}"/>
              </a:ext>
            </a:extLst>
          </p:cNvPr>
          <p:cNvSpPr>
            <a:spLocks noGrp="1"/>
          </p:cNvSpPr>
          <p:nvPr>
            <p:ph idx="1"/>
          </p:nvPr>
        </p:nvSpPr>
        <p:spPr>
          <a:xfrm>
            <a:off x="1066800" y="5504449"/>
            <a:ext cx="7799438" cy="533400"/>
          </a:xfrm>
        </p:spPr>
        <p:txBody>
          <a:bodyPr/>
          <a:lstStyle/>
          <a:p>
            <a:r>
              <a:rPr lang="en-US" sz="1400" dirty="0"/>
              <a:t>‘Lung point sign.’ (Right) B-mode depicting the lung point: Sliding lung touching the chest wall. (Left) The ‘seashore sign’ (white arrow) and the ‘stratosphere sign’ (dotted arrow) as the lung intermittently contacts the chest wall</a:t>
            </a:r>
          </a:p>
          <a:p>
            <a:endParaRPr lang="en-US" sz="1100" dirty="0"/>
          </a:p>
        </p:txBody>
      </p:sp>
      <p:sp>
        <p:nvSpPr>
          <p:cNvPr id="5" name="Title 1">
            <a:extLst>
              <a:ext uri="{FF2B5EF4-FFF2-40B4-BE49-F238E27FC236}">
                <a16:creationId xmlns:a16="http://schemas.microsoft.com/office/drawing/2014/main" id="{F5CF34C3-257B-6C4F-8B15-A7BE03145CF2}"/>
              </a:ext>
            </a:extLst>
          </p:cNvPr>
          <p:cNvSpPr txBox="1">
            <a:spLocks/>
          </p:cNvSpPr>
          <p:nvPr/>
        </p:nvSpPr>
        <p:spPr>
          <a:xfrm>
            <a:off x="2895600" y="152400"/>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a:t>
            </a:r>
          </a:p>
        </p:txBody>
      </p:sp>
      <p:sp>
        <p:nvSpPr>
          <p:cNvPr id="6" name="Rectangle 5">
            <a:extLst>
              <a:ext uri="{FF2B5EF4-FFF2-40B4-BE49-F238E27FC236}">
                <a16:creationId xmlns:a16="http://schemas.microsoft.com/office/drawing/2014/main" id="{7028560C-1231-A645-808A-15ED8787B4E7}"/>
              </a:ext>
            </a:extLst>
          </p:cNvPr>
          <p:cNvSpPr/>
          <p:nvPr/>
        </p:nvSpPr>
        <p:spPr>
          <a:xfrm>
            <a:off x="4644134" y="6431280"/>
            <a:ext cx="4572000" cy="246221"/>
          </a:xfrm>
          <a:prstGeom prst="rect">
            <a:avLst/>
          </a:prstGeom>
        </p:spPr>
        <p:txBody>
          <a:bodyPr>
            <a:spAutoFit/>
          </a:bodyPr>
          <a:lstStyle/>
          <a:p>
            <a:r>
              <a:rPr lang="en-US" sz="1000" dirty="0">
                <a:latin typeface="+mn-lt"/>
              </a:rPr>
              <a:t>Husain et al. J </a:t>
            </a:r>
            <a:r>
              <a:rPr lang="en-US" sz="1000" dirty="0" err="1">
                <a:latin typeface="+mn-lt"/>
              </a:rPr>
              <a:t>Emerg</a:t>
            </a:r>
            <a:r>
              <a:rPr lang="en-US" sz="1000" dirty="0">
                <a:latin typeface="+mn-lt"/>
              </a:rPr>
              <a:t> Trauma Shock. 2012 Jan-Mar; 5(1): 76–81</a:t>
            </a:r>
            <a:r>
              <a:rPr lang="en-US" sz="900" dirty="0">
                <a:latin typeface="Helvetica" pitchFamily="2" charset="0"/>
              </a:rPr>
              <a:t>.</a:t>
            </a:r>
            <a:endParaRPr lang="en-US" sz="900" dirty="0">
              <a:effectLst/>
              <a:latin typeface="Helvetica" pitchFamily="2" charset="0"/>
            </a:endParaRPr>
          </a:p>
        </p:txBody>
      </p:sp>
      <p:pic>
        <p:nvPicPr>
          <p:cNvPr id="4" name="Picture 3">
            <a:extLst>
              <a:ext uri="{FF2B5EF4-FFF2-40B4-BE49-F238E27FC236}">
                <a16:creationId xmlns:a16="http://schemas.microsoft.com/office/drawing/2014/main" id="{F9518B03-B07F-114D-B611-7A38C71DE2FA}"/>
              </a:ext>
            </a:extLst>
          </p:cNvPr>
          <p:cNvPicPr>
            <a:picLocks noChangeAspect="1"/>
          </p:cNvPicPr>
          <p:nvPr/>
        </p:nvPicPr>
        <p:blipFill>
          <a:blip r:embed="rId2"/>
          <a:stretch>
            <a:fillRect/>
          </a:stretch>
        </p:blipFill>
        <p:spPr>
          <a:xfrm>
            <a:off x="1939034" y="1564341"/>
            <a:ext cx="5410200" cy="3609974"/>
          </a:xfrm>
          <a:prstGeom prst="rect">
            <a:avLst/>
          </a:prstGeom>
        </p:spPr>
      </p:pic>
    </p:spTree>
    <p:extLst>
      <p:ext uri="{BB962C8B-B14F-4D97-AF65-F5344CB8AC3E}">
        <p14:creationId xmlns:p14="http://schemas.microsoft.com/office/powerpoint/2010/main" val="334627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D585AA-88DC-3C47-8697-F8F29BFE077D}"/>
              </a:ext>
            </a:extLst>
          </p:cNvPr>
          <p:cNvSpPr>
            <a:spLocks noGrp="1"/>
          </p:cNvSpPr>
          <p:nvPr>
            <p:ph idx="1"/>
          </p:nvPr>
        </p:nvSpPr>
        <p:spPr>
          <a:xfrm>
            <a:off x="1219200" y="5595102"/>
            <a:ext cx="7799438" cy="457200"/>
          </a:xfrm>
        </p:spPr>
        <p:txBody>
          <a:bodyPr/>
          <a:lstStyle/>
          <a:p>
            <a:r>
              <a:rPr lang="en-US" sz="1100" dirty="0"/>
              <a:t>‘</a:t>
            </a:r>
            <a:r>
              <a:rPr lang="en-US" sz="1400" dirty="0"/>
              <a:t>Power slide’ in normal sliding lung. Power (angiography) Doppler is used at the pleural line, which is visualized lighting up with color flow as subtle sliding is detected. The probe must be steady to avoid unwanted color artifacts</a:t>
            </a:r>
          </a:p>
          <a:p>
            <a:endParaRPr lang="en-US" sz="1100" dirty="0"/>
          </a:p>
        </p:txBody>
      </p:sp>
      <p:sp>
        <p:nvSpPr>
          <p:cNvPr id="5" name="Title 1">
            <a:extLst>
              <a:ext uri="{FF2B5EF4-FFF2-40B4-BE49-F238E27FC236}">
                <a16:creationId xmlns:a16="http://schemas.microsoft.com/office/drawing/2014/main" id="{F5CF34C3-257B-6C4F-8B15-A7BE03145CF2}"/>
              </a:ext>
            </a:extLst>
          </p:cNvPr>
          <p:cNvSpPr txBox="1">
            <a:spLocks/>
          </p:cNvSpPr>
          <p:nvPr/>
        </p:nvSpPr>
        <p:spPr>
          <a:xfrm>
            <a:off x="2895600" y="152400"/>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a:t>
            </a:r>
          </a:p>
        </p:txBody>
      </p:sp>
      <p:sp>
        <p:nvSpPr>
          <p:cNvPr id="6" name="Rectangle 5">
            <a:extLst>
              <a:ext uri="{FF2B5EF4-FFF2-40B4-BE49-F238E27FC236}">
                <a16:creationId xmlns:a16="http://schemas.microsoft.com/office/drawing/2014/main" id="{7028560C-1231-A645-808A-15ED8787B4E7}"/>
              </a:ext>
            </a:extLst>
          </p:cNvPr>
          <p:cNvSpPr/>
          <p:nvPr/>
        </p:nvSpPr>
        <p:spPr>
          <a:xfrm>
            <a:off x="4577862" y="6474768"/>
            <a:ext cx="4572000" cy="246221"/>
          </a:xfrm>
          <a:prstGeom prst="rect">
            <a:avLst/>
          </a:prstGeom>
        </p:spPr>
        <p:txBody>
          <a:bodyPr>
            <a:spAutoFit/>
          </a:bodyPr>
          <a:lstStyle/>
          <a:p>
            <a:r>
              <a:rPr lang="en-US" sz="1000" dirty="0">
                <a:latin typeface="+mn-lt"/>
              </a:rPr>
              <a:t>Husain et al. J </a:t>
            </a:r>
            <a:r>
              <a:rPr lang="en-US" sz="1000" dirty="0" err="1">
                <a:latin typeface="+mn-lt"/>
              </a:rPr>
              <a:t>Emerg</a:t>
            </a:r>
            <a:r>
              <a:rPr lang="en-US" sz="1000" dirty="0">
                <a:latin typeface="+mn-lt"/>
              </a:rPr>
              <a:t> Trauma Shock. 2012 Jan-Mar; 5(1): 76–81.</a:t>
            </a:r>
            <a:endParaRPr lang="en-US" sz="1000" dirty="0">
              <a:effectLst/>
              <a:latin typeface="+mn-lt"/>
            </a:endParaRPr>
          </a:p>
        </p:txBody>
      </p:sp>
      <p:pic>
        <p:nvPicPr>
          <p:cNvPr id="2" name="Picture 1">
            <a:extLst>
              <a:ext uri="{FF2B5EF4-FFF2-40B4-BE49-F238E27FC236}">
                <a16:creationId xmlns:a16="http://schemas.microsoft.com/office/drawing/2014/main" id="{D3224B76-84F1-C741-874D-272C250F4850}"/>
              </a:ext>
            </a:extLst>
          </p:cNvPr>
          <p:cNvPicPr>
            <a:picLocks noChangeAspect="1"/>
          </p:cNvPicPr>
          <p:nvPr/>
        </p:nvPicPr>
        <p:blipFill>
          <a:blip r:embed="rId2"/>
          <a:stretch>
            <a:fillRect/>
          </a:stretch>
        </p:blipFill>
        <p:spPr>
          <a:xfrm>
            <a:off x="2133600" y="1524000"/>
            <a:ext cx="5072585" cy="3657600"/>
          </a:xfrm>
          <a:prstGeom prst="rect">
            <a:avLst/>
          </a:prstGeom>
        </p:spPr>
      </p:pic>
    </p:spTree>
    <p:extLst>
      <p:ext uri="{BB962C8B-B14F-4D97-AF65-F5344CB8AC3E}">
        <p14:creationId xmlns:p14="http://schemas.microsoft.com/office/powerpoint/2010/main" val="400744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6" name="Title 1"/>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Management</a:t>
            </a:r>
          </a:p>
        </p:txBody>
      </p:sp>
      <p:sp>
        <p:nvSpPr>
          <p:cNvPr id="2" name="TextBox 1">
            <a:extLst>
              <a:ext uri="{FF2B5EF4-FFF2-40B4-BE49-F238E27FC236}">
                <a16:creationId xmlns:a16="http://schemas.microsoft.com/office/drawing/2014/main" id="{A5CEFCF1-0AB7-4CB0-A8BD-5938BB12FFAA}"/>
              </a:ext>
            </a:extLst>
          </p:cNvPr>
          <p:cNvSpPr txBox="1"/>
          <p:nvPr/>
        </p:nvSpPr>
        <p:spPr>
          <a:xfrm>
            <a:off x="484239" y="2133600"/>
            <a:ext cx="80010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first episode of PSP, symptoms rather than pneumothorax size should determine further course</a:t>
            </a:r>
          </a:p>
          <a:p>
            <a:endParaRPr lang="en-US" sz="2000" dirty="0"/>
          </a:p>
          <a:p>
            <a:pPr marL="285750" indent="-285750">
              <a:buFont typeface="Arial" panose="020B0604020202020204" pitchFamily="34" charset="0"/>
              <a:buChar char="•"/>
            </a:pPr>
            <a:r>
              <a:rPr lang="en-US" sz="2000" dirty="0"/>
              <a:t>Asymptomatic patients can be safely observed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Needle aspiration(NA) alone can be the first line treatment in symptomatic first PSP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Persistent/ recurrent episodes require definitive management including pleurodesis or surgery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p:txBody>
      </p:sp>
      <p:sp>
        <p:nvSpPr>
          <p:cNvPr id="3" name="TextBox 2">
            <a:extLst>
              <a:ext uri="{FF2B5EF4-FFF2-40B4-BE49-F238E27FC236}">
                <a16:creationId xmlns:a16="http://schemas.microsoft.com/office/drawing/2014/main" id="{F4651D6A-477C-4786-B095-6C9AC8807BD2}"/>
              </a:ext>
            </a:extLst>
          </p:cNvPr>
          <p:cNvSpPr txBox="1"/>
          <p:nvPr/>
        </p:nvSpPr>
        <p:spPr>
          <a:xfrm>
            <a:off x="5724516" y="5972871"/>
            <a:ext cx="2266967" cy="246221"/>
          </a:xfrm>
          <a:prstGeom prst="rect">
            <a:avLst/>
          </a:prstGeom>
          <a:noFill/>
        </p:spPr>
        <p:txBody>
          <a:bodyPr wrap="none" rtlCol="0">
            <a:spAutoFit/>
          </a:bodyPr>
          <a:lstStyle/>
          <a:p>
            <a:r>
              <a:rPr lang="fr-FR" sz="1000" dirty="0" err="1"/>
              <a:t>Eur</a:t>
            </a:r>
            <a:r>
              <a:rPr lang="fr-FR" sz="1000" dirty="0"/>
              <a:t> </a:t>
            </a:r>
            <a:r>
              <a:rPr lang="fr-FR" sz="1000" dirty="0" err="1"/>
              <a:t>Respir</a:t>
            </a:r>
            <a:r>
              <a:rPr lang="fr-FR" sz="1000" dirty="0"/>
              <a:t> J. 2015 Aug;46(2):321-35</a:t>
            </a:r>
            <a:endParaRPr lang="en-US" sz="1000" dirty="0"/>
          </a:p>
        </p:txBody>
      </p:sp>
    </p:spTree>
    <p:extLst>
      <p:ext uri="{BB962C8B-B14F-4D97-AF65-F5344CB8AC3E}">
        <p14:creationId xmlns:p14="http://schemas.microsoft.com/office/powerpoint/2010/main" val="88945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9" name="Title 1">
            <a:extLst>
              <a:ext uri="{FF2B5EF4-FFF2-40B4-BE49-F238E27FC236}">
                <a16:creationId xmlns:a16="http://schemas.microsoft.com/office/drawing/2014/main" id="{01C946DC-CD38-6247-8073-B05534E85D5E}"/>
              </a:ext>
            </a:extLst>
          </p:cNvPr>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Management</a:t>
            </a:r>
          </a:p>
        </p:txBody>
      </p:sp>
      <p:sp>
        <p:nvSpPr>
          <p:cNvPr id="2" name="TextBox 1">
            <a:extLst>
              <a:ext uri="{FF2B5EF4-FFF2-40B4-BE49-F238E27FC236}">
                <a16:creationId xmlns:a16="http://schemas.microsoft.com/office/drawing/2014/main" id="{978FA555-782B-41EE-BCFE-F95B3A56BF18}"/>
              </a:ext>
            </a:extLst>
          </p:cNvPr>
          <p:cNvSpPr txBox="1"/>
          <p:nvPr/>
        </p:nvSpPr>
        <p:spPr>
          <a:xfrm>
            <a:off x="5628336" y="5979588"/>
            <a:ext cx="2459328" cy="400110"/>
          </a:xfrm>
          <a:prstGeom prst="rect">
            <a:avLst/>
          </a:prstGeom>
          <a:noFill/>
        </p:spPr>
        <p:txBody>
          <a:bodyPr wrap="none" rtlCol="0">
            <a:spAutoFit/>
          </a:bodyPr>
          <a:lstStyle/>
          <a:p>
            <a:r>
              <a:rPr lang="en-US" sz="1000" dirty="0"/>
              <a:t>Respiration 1983;44:147-52</a:t>
            </a:r>
          </a:p>
          <a:p>
            <a:r>
              <a:rPr lang="en-US" sz="1000" dirty="0"/>
              <a:t>J </a:t>
            </a:r>
            <a:r>
              <a:rPr lang="en-US" sz="1000" dirty="0" err="1"/>
              <a:t>Thorac</a:t>
            </a:r>
            <a:r>
              <a:rPr lang="en-US" sz="1000" dirty="0"/>
              <a:t> Dis 2017 Dec;9(12):5239-5243</a:t>
            </a:r>
          </a:p>
        </p:txBody>
      </p:sp>
      <p:sp>
        <p:nvSpPr>
          <p:cNvPr id="7" name="TextBox 6">
            <a:extLst>
              <a:ext uri="{FF2B5EF4-FFF2-40B4-BE49-F238E27FC236}">
                <a16:creationId xmlns:a16="http://schemas.microsoft.com/office/drawing/2014/main" id="{C5A4C8B9-87F3-4E9A-B83E-E72BF450C7DC}"/>
              </a:ext>
            </a:extLst>
          </p:cNvPr>
          <p:cNvSpPr txBox="1"/>
          <p:nvPr/>
        </p:nvSpPr>
        <p:spPr>
          <a:xfrm>
            <a:off x="685801" y="2154972"/>
            <a:ext cx="779943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Oxygen fastens pneumothorax resolution 3-4 times compared to room air</a:t>
            </a:r>
          </a:p>
          <a:p>
            <a:endParaRPr lang="en-US" sz="2000" dirty="0"/>
          </a:p>
          <a:p>
            <a:pPr marL="285750" indent="-285750">
              <a:buFont typeface="Arial" panose="020B0604020202020204" pitchFamily="34" charset="0"/>
              <a:buChar char="•"/>
            </a:pPr>
            <a:r>
              <a:rPr lang="en-US" sz="2000" dirty="0"/>
              <a:t>Theoretically, oxygen reduces the partial pressure of nitrogen in the alveolus compared with the pleural cavity, and a diffusion gradient for nitrogen accelerates resolution</a:t>
            </a:r>
          </a:p>
          <a:p>
            <a:endParaRPr lang="en-US" sz="2000" dirty="0"/>
          </a:p>
          <a:p>
            <a:pPr marL="285750" indent="-285750">
              <a:buFont typeface="Arial" panose="020B0604020202020204" pitchFamily="34" charset="0"/>
              <a:buChar char="•"/>
            </a:pPr>
            <a:r>
              <a:rPr lang="en-US" sz="2000" dirty="0" err="1"/>
              <a:t>Hyperoxemia</a:t>
            </a:r>
            <a:r>
              <a:rPr lang="en-US" sz="2000" dirty="0"/>
              <a:t> especially in small </a:t>
            </a:r>
            <a:r>
              <a:rPr lang="en-US" sz="2000" dirty="0" err="1"/>
              <a:t>pneumothoraces</a:t>
            </a:r>
            <a:r>
              <a:rPr lang="en-US" sz="2000" dirty="0"/>
              <a:t> should be avoided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p:txBody>
      </p:sp>
    </p:spTree>
    <p:extLst>
      <p:ext uri="{BB962C8B-B14F-4D97-AF65-F5344CB8AC3E}">
        <p14:creationId xmlns:p14="http://schemas.microsoft.com/office/powerpoint/2010/main" val="91809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1828800"/>
            <a:ext cx="7848599" cy="4267200"/>
          </a:xfrm>
        </p:spPr>
        <p:txBody>
          <a:bodyPr anchor="t" anchorCtr="0"/>
          <a:lstStyle/>
          <a:p>
            <a:endParaRPr lang="en-US" sz="2000" dirty="0"/>
          </a:p>
          <a:p>
            <a:pPr marL="285750" indent="-285750">
              <a:buFont typeface="Arial" charset="0"/>
              <a:buChar char="•"/>
            </a:pPr>
            <a:r>
              <a:rPr lang="en-US" sz="2000" dirty="0"/>
              <a:t>British Thoracic Society guidelines suggest needle aspiration (NA) as an initial intervention in patients with a large or symptomatic primary pneumothorax.</a:t>
            </a:r>
          </a:p>
          <a:p>
            <a:endParaRPr lang="en-US" sz="2000" dirty="0"/>
          </a:p>
          <a:p>
            <a:pPr marL="342900" indent="-342900">
              <a:buFont typeface="Arial" panose="020B0604020202020204" pitchFamily="34" charset="0"/>
              <a:buChar char="•"/>
            </a:pPr>
            <a:r>
              <a:rPr lang="en-US" sz="2000" dirty="0"/>
              <a:t>The American College of Chest Physicians (ACCP) does not recommend needle aspiration for PSP</a:t>
            </a:r>
          </a:p>
          <a:p>
            <a:endParaRPr lang="en-US" sz="2000" dirty="0"/>
          </a:p>
          <a:p>
            <a:pPr marL="285750" indent="-285750">
              <a:buFont typeface="Arial" charset="0"/>
              <a:buChar char="•"/>
            </a:pPr>
            <a:r>
              <a:rPr lang="en-US" sz="2000" dirty="0"/>
              <a:t>More recent data has suggested similar outcomes between needle aspiration and chest tube immediately, at 2 weeks and 1 year for first PSP</a:t>
            </a:r>
          </a:p>
          <a:p>
            <a:endParaRPr lang="en-US" sz="2000" dirty="0"/>
          </a:p>
          <a:p>
            <a:r>
              <a:rPr lang="en-US" altLang="en-US" sz="1000" dirty="0"/>
              <a:t>                                                                                                                                                 </a:t>
            </a:r>
          </a:p>
          <a:p>
            <a:endParaRPr lang="en-US" sz="1000" dirty="0"/>
          </a:p>
          <a:p>
            <a:endParaRPr lang="en-US" sz="2000" dirty="0"/>
          </a:p>
          <a:p>
            <a:r>
              <a:rPr lang="en-US" altLang="en-US" sz="1100" dirty="0"/>
              <a:t>                                                                                                          </a:t>
            </a:r>
            <a:endParaRPr lang="en-US" sz="1100" dirty="0"/>
          </a:p>
          <a:p>
            <a:endParaRPr lang="en-US" sz="1100" dirty="0"/>
          </a:p>
          <a:p>
            <a:endParaRPr lang="en-US" sz="2000" dirty="0"/>
          </a:p>
        </p:txBody>
      </p:sp>
      <p:sp>
        <p:nvSpPr>
          <p:cNvPr id="6" name="Title 1">
            <a:extLst>
              <a:ext uri="{FF2B5EF4-FFF2-40B4-BE49-F238E27FC236}">
                <a16:creationId xmlns:a16="http://schemas.microsoft.com/office/drawing/2014/main" id="{A2E040BA-F535-2546-9860-7628D0CC17F1}"/>
              </a:ext>
            </a:extLst>
          </p:cNvPr>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Management</a:t>
            </a:r>
          </a:p>
        </p:txBody>
      </p:sp>
      <p:sp>
        <p:nvSpPr>
          <p:cNvPr id="3" name="TextBox 2">
            <a:extLst>
              <a:ext uri="{FF2B5EF4-FFF2-40B4-BE49-F238E27FC236}">
                <a16:creationId xmlns:a16="http://schemas.microsoft.com/office/drawing/2014/main" id="{AB022DDB-A3FC-6848-AA3C-59E031B2889C}"/>
              </a:ext>
            </a:extLst>
          </p:cNvPr>
          <p:cNvSpPr txBox="1"/>
          <p:nvPr/>
        </p:nvSpPr>
        <p:spPr>
          <a:xfrm>
            <a:off x="5715000" y="5903259"/>
            <a:ext cx="3429000" cy="1323439"/>
          </a:xfrm>
          <a:prstGeom prst="rect">
            <a:avLst/>
          </a:prstGeom>
          <a:noFill/>
        </p:spPr>
        <p:txBody>
          <a:bodyPr wrap="square" rtlCol="0">
            <a:spAutoFit/>
          </a:bodyPr>
          <a:lstStyle/>
          <a:p>
            <a:r>
              <a:rPr lang="fr-FR" sz="1000" dirty="0" err="1"/>
              <a:t>Eur</a:t>
            </a:r>
            <a:r>
              <a:rPr lang="fr-FR" sz="1000" dirty="0"/>
              <a:t> </a:t>
            </a:r>
            <a:r>
              <a:rPr lang="fr-FR" sz="1000" dirty="0" err="1"/>
              <a:t>Respir</a:t>
            </a:r>
            <a:r>
              <a:rPr lang="fr-FR" sz="1000" dirty="0"/>
              <a:t> J.2017 </a:t>
            </a:r>
            <a:r>
              <a:rPr lang="fr-FR" sz="1000" dirty="0" err="1"/>
              <a:t>Apr</a:t>
            </a:r>
            <a:r>
              <a:rPr lang="fr-FR" sz="1000" dirty="0"/>
              <a:t> 12;49(4)</a:t>
            </a:r>
          </a:p>
          <a:p>
            <a:r>
              <a:rPr lang="en-US" sz="1000" dirty="0"/>
              <a:t>Thorax 2010;65:Suppl.2,ii18ii31</a:t>
            </a:r>
          </a:p>
          <a:p>
            <a:r>
              <a:rPr lang="en-US" sz="1000" dirty="0"/>
              <a:t>Chest 2001;119:590-602</a:t>
            </a:r>
          </a:p>
          <a:p>
            <a:r>
              <a:rPr lang="en-US" sz="1000" dirty="0" err="1"/>
              <a:t>Respir</a:t>
            </a:r>
            <a:r>
              <a:rPr lang="en-US" sz="1000" dirty="0"/>
              <a:t> Med 2012;106:1600-05</a:t>
            </a:r>
          </a:p>
          <a:p>
            <a:endParaRPr lang="en-US" sz="1000" dirty="0"/>
          </a:p>
          <a:p>
            <a:endParaRPr lang="en-US" sz="1000" dirty="0"/>
          </a:p>
          <a:p>
            <a:endParaRPr lang="fr-FR" sz="1000" dirty="0"/>
          </a:p>
          <a:p>
            <a:r>
              <a:rPr lang="en-US" sz="1000" dirty="0"/>
              <a:t>                    </a:t>
            </a:r>
          </a:p>
        </p:txBody>
      </p:sp>
    </p:spTree>
    <p:extLst>
      <p:ext uri="{BB962C8B-B14F-4D97-AF65-F5344CB8AC3E}">
        <p14:creationId xmlns:p14="http://schemas.microsoft.com/office/powerpoint/2010/main" val="135331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7422-2BD8-45B3-939C-77DC133FE24B}"/>
              </a:ext>
            </a:extLst>
          </p:cNvPr>
          <p:cNvSpPr>
            <a:spLocks noGrp="1"/>
          </p:cNvSpPr>
          <p:nvPr>
            <p:ph type="title"/>
          </p:nvPr>
        </p:nvSpPr>
        <p:spPr/>
        <p:txBody>
          <a:bodyPr/>
          <a:lstStyle/>
          <a:p>
            <a:r>
              <a:rPr lang="en-US" sz="2400" dirty="0"/>
              <a:t>Primary Spontaneous Pneumothorax</a:t>
            </a:r>
            <a:br>
              <a:rPr lang="en-US" sz="2400" dirty="0"/>
            </a:br>
            <a:r>
              <a:rPr lang="en-US" sz="2400" dirty="0"/>
              <a:t>Management</a:t>
            </a:r>
          </a:p>
        </p:txBody>
      </p:sp>
      <p:pic>
        <p:nvPicPr>
          <p:cNvPr id="2050" name="Picture 2" descr="Image result for needle aspiration pneumothorax">
            <a:extLst>
              <a:ext uri="{FF2B5EF4-FFF2-40B4-BE49-F238E27FC236}">
                <a16:creationId xmlns:a16="http://schemas.microsoft.com/office/drawing/2014/main" id="{35DF7017-7083-459F-8649-D11DDEEDB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752601"/>
            <a:ext cx="5181600" cy="4322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4EC8FE-4F1A-4A29-B8F3-17486D3FCB8A}"/>
              </a:ext>
            </a:extLst>
          </p:cNvPr>
          <p:cNvSpPr txBox="1"/>
          <p:nvPr/>
        </p:nvSpPr>
        <p:spPr>
          <a:xfrm>
            <a:off x="6324600" y="6248400"/>
            <a:ext cx="1797287" cy="246221"/>
          </a:xfrm>
          <a:prstGeom prst="rect">
            <a:avLst/>
          </a:prstGeom>
          <a:noFill/>
        </p:spPr>
        <p:txBody>
          <a:bodyPr wrap="none" rtlCol="0">
            <a:spAutoFit/>
          </a:bodyPr>
          <a:lstStyle/>
          <a:p>
            <a:r>
              <a:rPr lang="pt-BR" sz="1000" dirty="0"/>
              <a:t>N Engl J Med 2013; 368:e24</a:t>
            </a:r>
            <a:endParaRPr lang="en-US" sz="1000" dirty="0"/>
          </a:p>
        </p:txBody>
      </p:sp>
      <p:sp>
        <p:nvSpPr>
          <p:cNvPr id="5" name="TextBox 4">
            <a:extLst>
              <a:ext uri="{FF2B5EF4-FFF2-40B4-BE49-F238E27FC236}">
                <a16:creationId xmlns:a16="http://schemas.microsoft.com/office/drawing/2014/main" id="{756C44EE-4C39-4790-BC33-EEC841F0D21F}"/>
              </a:ext>
            </a:extLst>
          </p:cNvPr>
          <p:cNvSpPr txBox="1"/>
          <p:nvPr/>
        </p:nvSpPr>
        <p:spPr>
          <a:xfrm>
            <a:off x="6248400" y="2514600"/>
            <a:ext cx="1591013" cy="646331"/>
          </a:xfrm>
          <a:prstGeom prst="rect">
            <a:avLst/>
          </a:prstGeom>
          <a:noFill/>
        </p:spPr>
        <p:txBody>
          <a:bodyPr wrap="none" rtlCol="0">
            <a:spAutoFit/>
          </a:bodyPr>
          <a:lstStyle/>
          <a:p>
            <a:r>
              <a:rPr lang="en-US" b="1" dirty="0"/>
              <a:t>NEEDLE</a:t>
            </a:r>
            <a:br>
              <a:rPr lang="en-US" b="1" dirty="0"/>
            </a:br>
            <a:r>
              <a:rPr lang="en-US" b="1" dirty="0"/>
              <a:t>ASPIRATION</a:t>
            </a:r>
          </a:p>
        </p:txBody>
      </p:sp>
    </p:spTree>
    <p:extLst>
      <p:ext uri="{BB962C8B-B14F-4D97-AF65-F5344CB8AC3E}">
        <p14:creationId xmlns:p14="http://schemas.microsoft.com/office/powerpoint/2010/main" val="370729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DC63E-CB8E-458C-864B-73EFFBD91E2C}"/>
              </a:ext>
            </a:extLst>
          </p:cNvPr>
          <p:cNvSpPr txBox="1"/>
          <p:nvPr/>
        </p:nvSpPr>
        <p:spPr>
          <a:xfrm>
            <a:off x="3806109" y="307023"/>
            <a:ext cx="4703532" cy="707886"/>
          </a:xfrm>
          <a:prstGeom prst="rect">
            <a:avLst/>
          </a:prstGeom>
          <a:noFill/>
        </p:spPr>
        <p:txBody>
          <a:bodyPr wrap="none" rtlCol="0">
            <a:spAutoFit/>
          </a:bodyPr>
          <a:lstStyle/>
          <a:p>
            <a:r>
              <a:rPr lang="en-US" sz="2000" b="1" dirty="0">
                <a:solidFill>
                  <a:schemeClr val="bg1"/>
                </a:solidFill>
              </a:rPr>
              <a:t>Primary Spontaneous Pneumothorax</a:t>
            </a:r>
            <a:br>
              <a:rPr lang="en-US" sz="2000" b="1" dirty="0">
                <a:solidFill>
                  <a:schemeClr val="bg1"/>
                </a:solidFill>
              </a:rPr>
            </a:br>
            <a:r>
              <a:rPr lang="en-US" sz="2000" b="1" dirty="0">
                <a:solidFill>
                  <a:schemeClr val="bg1"/>
                </a:solidFill>
              </a:rPr>
              <a:t>             Management</a:t>
            </a:r>
          </a:p>
        </p:txBody>
      </p:sp>
      <p:sp>
        <p:nvSpPr>
          <p:cNvPr id="5" name="TextBox 4">
            <a:extLst>
              <a:ext uri="{FF2B5EF4-FFF2-40B4-BE49-F238E27FC236}">
                <a16:creationId xmlns:a16="http://schemas.microsoft.com/office/drawing/2014/main" id="{E5F60DED-5A86-4791-8BDB-60945AE10FCE}"/>
              </a:ext>
            </a:extLst>
          </p:cNvPr>
          <p:cNvSpPr txBox="1"/>
          <p:nvPr/>
        </p:nvSpPr>
        <p:spPr>
          <a:xfrm>
            <a:off x="1562506" y="5029200"/>
            <a:ext cx="6438494" cy="646331"/>
          </a:xfrm>
          <a:prstGeom prst="rect">
            <a:avLst/>
          </a:prstGeom>
          <a:noFill/>
        </p:spPr>
        <p:txBody>
          <a:bodyPr wrap="none" rtlCol="0">
            <a:spAutoFit/>
          </a:bodyPr>
          <a:lstStyle/>
          <a:p>
            <a:r>
              <a:rPr lang="en-US" dirty="0"/>
              <a:t>Heimlich valve is a one way, rubber flutter valve that prevents</a:t>
            </a:r>
          </a:p>
          <a:p>
            <a:r>
              <a:rPr lang="en-US" dirty="0"/>
              <a:t>Evacuated air to re enter the thoracic cavity</a:t>
            </a:r>
          </a:p>
        </p:txBody>
      </p:sp>
      <p:pic>
        <p:nvPicPr>
          <p:cNvPr id="1026" name="Picture 2" descr="An external file that holds a picture, illustration, etc.&#10;Object name is atm-03-04-54-f1.jpg">
            <a:extLst>
              <a:ext uri="{FF2B5EF4-FFF2-40B4-BE49-F238E27FC236}">
                <a16:creationId xmlns:a16="http://schemas.microsoft.com/office/drawing/2014/main" id="{462FB95D-5A3F-4E4B-A73C-3FA9087AC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06" y="1639701"/>
            <a:ext cx="4434894" cy="3274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xternal file that holds a picture, illustration, etc.&#10;Object name is atm-03-04-54-f2.jpg">
            <a:extLst>
              <a:ext uri="{FF2B5EF4-FFF2-40B4-BE49-F238E27FC236}">
                <a16:creationId xmlns:a16="http://schemas.microsoft.com/office/drawing/2014/main" id="{33A0EBD5-B9A7-44EB-9E3E-1E030611C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782" y="1632993"/>
            <a:ext cx="3124200" cy="3274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F7EDF1-F928-4D99-9569-8E82A3533F8A}"/>
              </a:ext>
            </a:extLst>
          </p:cNvPr>
          <p:cNvSpPr txBox="1"/>
          <p:nvPr/>
        </p:nvSpPr>
        <p:spPr>
          <a:xfrm>
            <a:off x="5825404" y="6019800"/>
            <a:ext cx="2175596" cy="246221"/>
          </a:xfrm>
          <a:prstGeom prst="rect">
            <a:avLst/>
          </a:prstGeom>
          <a:noFill/>
        </p:spPr>
        <p:txBody>
          <a:bodyPr wrap="none" rtlCol="0">
            <a:spAutoFit/>
          </a:bodyPr>
          <a:lstStyle/>
          <a:p>
            <a:r>
              <a:rPr lang="en-US" sz="1000" dirty="0"/>
              <a:t> Ann Trans Med 2015 Mar; 3(4): 54</a:t>
            </a:r>
          </a:p>
        </p:txBody>
      </p:sp>
    </p:spTree>
    <p:extLst>
      <p:ext uri="{BB962C8B-B14F-4D97-AF65-F5344CB8AC3E}">
        <p14:creationId xmlns:p14="http://schemas.microsoft.com/office/powerpoint/2010/main" val="37971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068"/>
            <a:ext cx="6400800" cy="1447800"/>
          </a:xfrm>
        </p:spPr>
        <p:txBody>
          <a:bodyPr/>
          <a:lstStyle/>
          <a:p>
            <a:r>
              <a:rPr lang="en-US" sz="2400" dirty="0"/>
              <a:t>Primary Spontaneous Pneumothorax</a:t>
            </a:r>
            <a:br>
              <a:rPr lang="en-US" sz="2400" dirty="0"/>
            </a:br>
            <a:r>
              <a:rPr lang="en-US" sz="2400" dirty="0"/>
              <a:t>Background</a:t>
            </a:r>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F422CB31-1460-4CF2-9C00-454FFA7F979B}"/>
              </a:ext>
            </a:extLst>
          </p:cNvPr>
          <p:cNvSpPr txBox="1"/>
          <p:nvPr/>
        </p:nvSpPr>
        <p:spPr>
          <a:xfrm>
            <a:off x="533399" y="1752600"/>
            <a:ext cx="830580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Primary spontaneous pneumothorax (PSP) : Pneumothorax without any known underlying lung disease</a:t>
            </a:r>
          </a:p>
          <a:p>
            <a:endParaRPr lang="en-US" sz="2000" dirty="0"/>
          </a:p>
          <a:p>
            <a:endParaRPr lang="en-US" sz="2000" dirty="0"/>
          </a:p>
          <a:p>
            <a:pPr marL="285750" indent="-285750">
              <a:buFont typeface="Arial" panose="020B0604020202020204" pitchFamily="34" charset="0"/>
              <a:buChar char="•"/>
            </a:pPr>
            <a:r>
              <a:rPr lang="en-US" sz="2000" dirty="0"/>
              <a:t>Incidence : More common in men</a:t>
            </a:r>
          </a:p>
          <a:p>
            <a:endParaRPr lang="en-US" sz="2000" dirty="0"/>
          </a:p>
          <a:p>
            <a:pPr marL="800100" lvl="1" indent="-342900">
              <a:buFont typeface="Courier New" charset="0"/>
              <a:buChar char="o"/>
            </a:pPr>
            <a:r>
              <a:rPr lang="en-US" sz="2000" dirty="0"/>
              <a:t>18-28/100,000 cases/</a:t>
            </a:r>
            <a:r>
              <a:rPr lang="en-US" sz="2000" dirty="0" err="1"/>
              <a:t>yr</a:t>
            </a:r>
            <a:r>
              <a:rPr lang="en-US" sz="2000" dirty="0"/>
              <a:t> for men</a:t>
            </a:r>
          </a:p>
          <a:p>
            <a:pPr marL="800100" lvl="1" indent="-342900">
              <a:buFont typeface="Courier New" charset="0"/>
              <a:buChar char="o"/>
            </a:pPr>
            <a:r>
              <a:rPr lang="en-US" sz="2000" dirty="0"/>
              <a:t>1.2-6/1000,000 cases /</a:t>
            </a:r>
            <a:r>
              <a:rPr lang="en-US" sz="2000" dirty="0" err="1"/>
              <a:t>yr</a:t>
            </a:r>
            <a:r>
              <a:rPr lang="en-US" sz="2000" dirty="0"/>
              <a:t> for women</a:t>
            </a:r>
          </a:p>
          <a:p>
            <a:endParaRPr lang="en-US" sz="2000" dirty="0"/>
          </a:p>
          <a:p>
            <a:pPr marL="342900" indent="-342900">
              <a:buFont typeface="Arial" panose="020B0604020202020204" pitchFamily="34" charset="0"/>
              <a:buChar char="•"/>
            </a:pPr>
            <a:r>
              <a:rPr lang="en-US" sz="2000" dirty="0"/>
              <a:t>Age 15-34 years commonly</a:t>
            </a:r>
          </a:p>
          <a:p>
            <a:endParaRPr lang="en-US" sz="2000" dirty="0"/>
          </a:p>
          <a:p>
            <a:pPr marL="342900" indent="-342900">
              <a:buFont typeface="Arial" panose="020B0604020202020204" pitchFamily="34" charset="0"/>
              <a:buChar char="•"/>
            </a:pPr>
            <a:r>
              <a:rPr lang="en-US" sz="2000" dirty="0"/>
              <a:t>Recurrence rates for PSP: 17-54%</a:t>
            </a:r>
          </a:p>
        </p:txBody>
      </p:sp>
      <p:sp>
        <p:nvSpPr>
          <p:cNvPr id="6" name="TextBox 5">
            <a:extLst>
              <a:ext uri="{FF2B5EF4-FFF2-40B4-BE49-F238E27FC236}">
                <a16:creationId xmlns:a16="http://schemas.microsoft.com/office/drawing/2014/main" id="{CC3B1501-85B0-4972-AFD4-2FE7867E3C0C}"/>
              </a:ext>
            </a:extLst>
          </p:cNvPr>
          <p:cNvSpPr txBox="1"/>
          <p:nvPr/>
        </p:nvSpPr>
        <p:spPr>
          <a:xfrm>
            <a:off x="5943600" y="5985134"/>
            <a:ext cx="2262158" cy="553998"/>
          </a:xfrm>
          <a:prstGeom prst="rect">
            <a:avLst/>
          </a:prstGeom>
          <a:noFill/>
        </p:spPr>
        <p:txBody>
          <a:bodyPr wrap="none" rtlCol="0">
            <a:spAutoFit/>
          </a:bodyPr>
          <a:lstStyle/>
          <a:p>
            <a:r>
              <a:rPr lang="en-US" sz="1000" dirty="0"/>
              <a:t>NEJM 2000;342:868</a:t>
            </a:r>
          </a:p>
          <a:p>
            <a:r>
              <a:rPr lang="en-US" sz="1000" dirty="0"/>
              <a:t>Am Rev Respir Dis 1987;29:1379-82</a:t>
            </a:r>
          </a:p>
          <a:p>
            <a:r>
              <a:rPr lang="en-US" sz="1000" dirty="0"/>
              <a:t>Thorax 2000;55:666-71</a:t>
            </a:r>
          </a:p>
        </p:txBody>
      </p:sp>
    </p:spTree>
    <p:extLst>
      <p:ext uri="{BB962C8B-B14F-4D97-AF65-F5344CB8AC3E}">
        <p14:creationId xmlns:p14="http://schemas.microsoft.com/office/powerpoint/2010/main" val="2061176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chor="t" anchorCtr="0"/>
          <a:lstStyle/>
          <a:p>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3C0B8A9C-E45B-44E0-A311-386576D2939E}"/>
              </a:ext>
            </a:extLst>
          </p:cNvPr>
          <p:cNvSpPr txBox="1"/>
          <p:nvPr/>
        </p:nvSpPr>
        <p:spPr>
          <a:xfrm>
            <a:off x="802486" y="2582615"/>
            <a:ext cx="76962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Small bore chest tubes/ pigtail catheters suffice and have similar </a:t>
            </a:r>
          </a:p>
          <a:p>
            <a:r>
              <a:rPr lang="en-US" sz="2000" dirty="0"/>
              <a:t>    recurrence  rates when compared to larger chest tubes</a:t>
            </a:r>
          </a:p>
          <a:p>
            <a:endParaRPr lang="en-US" sz="2000" dirty="0"/>
          </a:p>
          <a:p>
            <a:endParaRPr lang="en-US" sz="2000" dirty="0"/>
          </a:p>
          <a:p>
            <a:pPr marL="285750" indent="-285750">
              <a:buFont typeface="Arial" panose="020B0604020202020204" pitchFamily="34" charset="0"/>
              <a:buChar char="•"/>
            </a:pPr>
            <a:r>
              <a:rPr lang="en-US" sz="2000" dirty="0"/>
              <a:t>Compared to pigtail catheters, large-bore chest tubes are associated with higher complication rate with more infectious complications and significantly longer drainage duration</a:t>
            </a:r>
          </a:p>
          <a:p>
            <a:pPr marL="285750" indent="-28575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8" name="Title 1">
            <a:extLst>
              <a:ext uri="{FF2B5EF4-FFF2-40B4-BE49-F238E27FC236}">
                <a16:creationId xmlns:a16="http://schemas.microsoft.com/office/drawing/2014/main" id="{6C417ED8-CA1C-3446-A201-BC60DBBCDC72}"/>
              </a:ext>
            </a:extLst>
          </p:cNvPr>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Management</a:t>
            </a:r>
          </a:p>
        </p:txBody>
      </p:sp>
      <p:sp>
        <p:nvSpPr>
          <p:cNvPr id="2" name="TextBox 1">
            <a:extLst>
              <a:ext uri="{FF2B5EF4-FFF2-40B4-BE49-F238E27FC236}">
                <a16:creationId xmlns:a16="http://schemas.microsoft.com/office/drawing/2014/main" id="{A2F7EF93-258F-4B18-8E15-4FB94ED37DCA}"/>
              </a:ext>
            </a:extLst>
          </p:cNvPr>
          <p:cNvSpPr txBox="1"/>
          <p:nvPr/>
        </p:nvSpPr>
        <p:spPr>
          <a:xfrm>
            <a:off x="5181600" y="6005265"/>
            <a:ext cx="2922595" cy="561692"/>
          </a:xfrm>
          <a:prstGeom prst="rect">
            <a:avLst/>
          </a:prstGeom>
          <a:noFill/>
        </p:spPr>
        <p:txBody>
          <a:bodyPr wrap="none" rtlCol="0">
            <a:spAutoFit/>
          </a:bodyPr>
          <a:lstStyle/>
          <a:p>
            <a:r>
              <a:rPr lang="en-US" sz="1000" dirty="0"/>
              <a:t>Chest.</a:t>
            </a:r>
            <a:r>
              <a:rPr lang="pl-PL" sz="1000" dirty="0"/>
              <a:t>2018 Feb 13. pii: S0012-3692(18)30252-6</a:t>
            </a:r>
            <a:endParaRPr lang="en-US" sz="1000" dirty="0"/>
          </a:p>
          <a:p>
            <a:r>
              <a:rPr lang="en-US" sz="1000" dirty="0"/>
              <a:t>Respir Med. 2009;103(10):1436</a:t>
            </a:r>
          </a:p>
          <a:p>
            <a:endParaRPr lang="en-US" sz="1050" dirty="0"/>
          </a:p>
        </p:txBody>
      </p:sp>
    </p:spTree>
    <p:extLst>
      <p:ext uri="{BB962C8B-B14F-4D97-AF65-F5344CB8AC3E}">
        <p14:creationId xmlns:p14="http://schemas.microsoft.com/office/powerpoint/2010/main" val="306858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chor="t" anchorCtr="0"/>
          <a:lstStyle/>
          <a:p>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3C0B8A9C-E45B-44E0-A311-386576D2939E}"/>
              </a:ext>
            </a:extLst>
          </p:cNvPr>
          <p:cNvSpPr txBox="1"/>
          <p:nvPr/>
        </p:nvSpPr>
        <p:spPr>
          <a:xfrm>
            <a:off x="914400" y="2057400"/>
            <a:ext cx="7772400" cy="2862322"/>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t>Chest tube can be attached to water seal until pneumothorax resolves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 role of suction in most cases unless an ongoing air leak and persistent pneumothorax on chest imaging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Once there is no more air leak and the lung has re expanded, chest tubes can be clamped and removed if chest X-ray is stable</a:t>
            </a:r>
          </a:p>
        </p:txBody>
      </p:sp>
      <p:sp>
        <p:nvSpPr>
          <p:cNvPr id="8" name="Title 1">
            <a:extLst>
              <a:ext uri="{FF2B5EF4-FFF2-40B4-BE49-F238E27FC236}">
                <a16:creationId xmlns:a16="http://schemas.microsoft.com/office/drawing/2014/main" id="{6C417ED8-CA1C-3446-A201-BC60DBBCDC72}"/>
              </a:ext>
            </a:extLst>
          </p:cNvPr>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Management</a:t>
            </a:r>
          </a:p>
        </p:txBody>
      </p:sp>
      <p:sp>
        <p:nvSpPr>
          <p:cNvPr id="2" name="TextBox 1">
            <a:extLst>
              <a:ext uri="{FF2B5EF4-FFF2-40B4-BE49-F238E27FC236}">
                <a16:creationId xmlns:a16="http://schemas.microsoft.com/office/drawing/2014/main" id="{978EF979-9FCB-48F6-A778-52A0FC39435C}"/>
              </a:ext>
            </a:extLst>
          </p:cNvPr>
          <p:cNvSpPr txBox="1"/>
          <p:nvPr/>
        </p:nvSpPr>
        <p:spPr>
          <a:xfrm>
            <a:off x="5911948" y="5968157"/>
            <a:ext cx="2266967" cy="723275"/>
          </a:xfrm>
          <a:prstGeom prst="rect">
            <a:avLst/>
          </a:prstGeom>
          <a:noFill/>
        </p:spPr>
        <p:txBody>
          <a:bodyPr wrap="none" rtlCol="0">
            <a:spAutoFit/>
          </a:bodyPr>
          <a:lstStyle/>
          <a:p>
            <a:r>
              <a:rPr lang="fr-FR" sz="1000" dirty="0" err="1"/>
              <a:t>Eur</a:t>
            </a:r>
            <a:r>
              <a:rPr lang="fr-FR" sz="1000" dirty="0"/>
              <a:t> </a:t>
            </a:r>
            <a:r>
              <a:rPr lang="fr-FR" sz="1000" dirty="0" err="1"/>
              <a:t>Respir</a:t>
            </a:r>
            <a:r>
              <a:rPr lang="fr-FR" sz="1000" dirty="0"/>
              <a:t> J. 2015 Aug;46(2):321-35</a:t>
            </a:r>
          </a:p>
          <a:p>
            <a:r>
              <a:rPr lang="en-US" sz="1000" dirty="0"/>
              <a:t>Thorax 2010;65:Suppl.2,ii18-ii31</a:t>
            </a:r>
          </a:p>
          <a:p>
            <a:endParaRPr lang="en-US" sz="1050" dirty="0"/>
          </a:p>
          <a:p>
            <a:endParaRPr lang="en-US" sz="1050" dirty="0"/>
          </a:p>
        </p:txBody>
      </p:sp>
    </p:spTree>
    <p:extLst>
      <p:ext uri="{BB962C8B-B14F-4D97-AF65-F5344CB8AC3E}">
        <p14:creationId xmlns:p14="http://schemas.microsoft.com/office/powerpoint/2010/main" val="65823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B0BF-D4B9-473D-90A0-E603E9595A07}"/>
              </a:ext>
            </a:extLst>
          </p:cNvPr>
          <p:cNvSpPr>
            <a:spLocks noGrp="1"/>
          </p:cNvSpPr>
          <p:nvPr>
            <p:ph type="title"/>
          </p:nvPr>
        </p:nvSpPr>
        <p:spPr/>
        <p:txBody>
          <a:bodyPr/>
          <a:lstStyle/>
          <a:p>
            <a:r>
              <a:rPr lang="en-US" sz="2400" dirty="0"/>
              <a:t>Primary Spontaneous Pneumothorax</a:t>
            </a:r>
            <a:br>
              <a:rPr lang="en-US" sz="2400" dirty="0"/>
            </a:br>
            <a:r>
              <a:rPr lang="en-US" sz="2400" dirty="0"/>
              <a:t>Management</a:t>
            </a:r>
          </a:p>
        </p:txBody>
      </p:sp>
      <p:pic>
        <p:nvPicPr>
          <p:cNvPr id="3074" name="Picture 2" descr="Image result for chest tube pigtail placement">
            <a:extLst>
              <a:ext uri="{FF2B5EF4-FFF2-40B4-BE49-F238E27FC236}">
                <a16:creationId xmlns:a16="http://schemas.microsoft.com/office/drawing/2014/main" id="{02C61D3D-BD4A-4236-875F-09B0E4423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7106"/>
            <a:ext cx="4043966" cy="4250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DA7872-6B75-4923-87BF-A17E81E7460A}"/>
              </a:ext>
            </a:extLst>
          </p:cNvPr>
          <p:cNvSpPr txBox="1"/>
          <p:nvPr/>
        </p:nvSpPr>
        <p:spPr>
          <a:xfrm>
            <a:off x="3383180" y="5985125"/>
            <a:ext cx="2377639" cy="369332"/>
          </a:xfrm>
          <a:prstGeom prst="rect">
            <a:avLst/>
          </a:prstGeom>
          <a:noFill/>
        </p:spPr>
        <p:txBody>
          <a:bodyPr wrap="none" rtlCol="0">
            <a:spAutoFit/>
          </a:bodyPr>
          <a:lstStyle/>
          <a:p>
            <a:r>
              <a:rPr lang="en-US" b="1" dirty="0"/>
              <a:t>PIGTAIL CATHETER</a:t>
            </a:r>
          </a:p>
        </p:txBody>
      </p:sp>
      <p:pic>
        <p:nvPicPr>
          <p:cNvPr id="3076" name="Picture 4" descr="http://www.med.uottawa.ca/courses/cvc/complications/e_images/pneumothorax-chest-tube.jpg">
            <a:extLst>
              <a:ext uri="{FF2B5EF4-FFF2-40B4-BE49-F238E27FC236}">
                <a16:creationId xmlns:a16="http://schemas.microsoft.com/office/drawing/2014/main" id="{DDBC07F4-E904-4CEE-9400-B4FE5258A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438" y="1600694"/>
            <a:ext cx="4491962" cy="42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9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447800"/>
            <a:ext cx="7799438" cy="4648200"/>
          </a:xfrm>
        </p:spPr>
        <p:txBody>
          <a:bodyPr anchor="t" anchorCtr="0"/>
          <a:lstStyle/>
          <a:p>
            <a:endParaRPr lang="en-US" sz="2000" dirty="0"/>
          </a:p>
          <a:p>
            <a:pPr marL="285750" indent="-285750">
              <a:buFont typeface="Arial" charset="0"/>
              <a:buChar char="•"/>
            </a:pPr>
            <a:r>
              <a:rPr lang="en-US" sz="2000" dirty="0"/>
              <a:t>There is a lack of data from randomized controlled trials regarding management of persistent or recurrent PSP. Recurrence rate reported :17-54%</a:t>
            </a:r>
          </a:p>
          <a:p>
            <a:pPr eaLnBrk="1" hangingPunct="1"/>
            <a:endParaRPr lang="en-US" sz="2000" b="1" dirty="0"/>
          </a:p>
          <a:p>
            <a:pPr eaLnBrk="1" hangingPunct="1"/>
            <a:r>
              <a:rPr lang="en-US" sz="2000" b="1" dirty="0"/>
              <a:t>Indications for definitive management:</a:t>
            </a:r>
          </a:p>
          <a:p>
            <a:pPr eaLnBrk="1" hangingPunct="1"/>
            <a:endParaRPr lang="en-US" sz="2000" dirty="0"/>
          </a:p>
          <a:p>
            <a:pPr marL="342900" indent="-342900" eaLnBrk="1" hangingPunct="1">
              <a:buFont typeface="Arial" panose="020B0604020202020204" pitchFamily="34" charset="0"/>
              <a:buChar char="•"/>
            </a:pPr>
            <a:r>
              <a:rPr lang="en-US" sz="2000" dirty="0"/>
              <a:t>Second episode of PSP</a:t>
            </a:r>
          </a:p>
          <a:p>
            <a:pPr marL="342900" indent="-342900" eaLnBrk="1" hangingPunct="1">
              <a:buFont typeface="Arial" panose="020B0604020202020204" pitchFamily="34" charset="0"/>
              <a:buChar char="•"/>
            </a:pPr>
            <a:r>
              <a:rPr lang="en-US" sz="2000" dirty="0"/>
              <a:t>Persisting air leak &gt;3–5 days</a:t>
            </a:r>
          </a:p>
          <a:p>
            <a:pPr marL="342900" indent="-342900" eaLnBrk="1" hangingPunct="1">
              <a:buFont typeface="Arial" panose="020B0604020202020204" pitchFamily="34" charset="0"/>
              <a:buChar char="•"/>
            </a:pPr>
            <a:r>
              <a:rPr lang="en-US" sz="2000" dirty="0"/>
              <a:t>Hemopneumothorax(3-7% of PSP can be hemopneumothorax)</a:t>
            </a:r>
          </a:p>
          <a:p>
            <a:pPr marL="342900" indent="-342900" eaLnBrk="1" hangingPunct="1">
              <a:buFont typeface="Arial" panose="020B0604020202020204" pitchFamily="34" charset="0"/>
              <a:buChar char="•"/>
            </a:pPr>
            <a:r>
              <a:rPr lang="en-US" sz="2000" dirty="0"/>
              <a:t>Bilateral pneumothorax(1 % of PSP can be bilateral)</a:t>
            </a:r>
          </a:p>
          <a:p>
            <a:pPr marL="342900" indent="-342900" eaLnBrk="1" hangingPunct="1">
              <a:buFont typeface="Arial" panose="020B0604020202020204" pitchFamily="34" charset="0"/>
              <a:buChar char="•"/>
            </a:pPr>
            <a:r>
              <a:rPr lang="en-US" sz="2000" dirty="0"/>
              <a:t>Professions at risk (aircraft personnel, divers)</a:t>
            </a:r>
          </a:p>
          <a:p>
            <a:pPr eaLnBrk="1" hangingPunct="1"/>
            <a:endParaRPr lang="en-US" sz="2000" dirty="0"/>
          </a:p>
          <a:p>
            <a:pPr marL="285750" indent="-285750">
              <a:buFont typeface="Arial" charset="0"/>
              <a:buChar char="•"/>
            </a:pPr>
            <a:endParaRPr lang="en-US" sz="2000" dirty="0"/>
          </a:p>
          <a:p>
            <a:r>
              <a:rPr lang="en-US" sz="2000" dirty="0"/>
              <a:t> </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endParaRPr lang="en-US" sz="2000" dirty="0"/>
          </a:p>
        </p:txBody>
      </p:sp>
      <p:sp>
        <p:nvSpPr>
          <p:cNvPr id="5" name="Title 1">
            <a:extLst>
              <a:ext uri="{FF2B5EF4-FFF2-40B4-BE49-F238E27FC236}">
                <a16:creationId xmlns:a16="http://schemas.microsoft.com/office/drawing/2014/main" id="{47A4B1E6-4D2A-9E43-AAC9-42F30A969A6D}"/>
              </a:ext>
            </a:extLst>
          </p:cNvPr>
          <p:cNvSpPr>
            <a:spLocks noGrp="1"/>
          </p:cNvSpPr>
          <p:nvPr>
            <p:ph type="title"/>
          </p:nvPr>
        </p:nvSpPr>
        <p:spPr/>
        <p:txBody>
          <a:bodyPr/>
          <a:lstStyle/>
          <a:p>
            <a:r>
              <a:rPr lang="en-US" sz="2800" dirty="0"/>
              <a:t>Primary </a:t>
            </a:r>
            <a:r>
              <a:rPr lang="en-US" sz="2400" dirty="0"/>
              <a:t>Spontaneous Pneumothorax</a:t>
            </a:r>
            <a:br>
              <a:rPr lang="en-US" sz="2800" dirty="0"/>
            </a:br>
            <a:r>
              <a:rPr lang="en-US" sz="2800" dirty="0"/>
              <a:t>Management</a:t>
            </a:r>
          </a:p>
        </p:txBody>
      </p:sp>
      <p:sp>
        <p:nvSpPr>
          <p:cNvPr id="2" name="TextBox 1">
            <a:extLst>
              <a:ext uri="{FF2B5EF4-FFF2-40B4-BE49-F238E27FC236}">
                <a16:creationId xmlns:a16="http://schemas.microsoft.com/office/drawing/2014/main" id="{18FDBAD3-38D8-4954-A3B2-7D43BF89CBAC}"/>
              </a:ext>
            </a:extLst>
          </p:cNvPr>
          <p:cNvSpPr txBox="1"/>
          <p:nvPr/>
        </p:nvSpPr>
        <p:spPr>
          <a:xfrm>
            <a:off x="5943600" y="6070397"/>
            <a:ext cx="2819400" cy="861774"/>
          </a:xfrm>
          <a:prstGeom prst="rect">
            <a:avLst/>
          </a:prstGeom>
          <a:noFill/>
        </p:spPr>
        <p:txBody>
          <a:bodyPr wrap="square" rtlCol="0">
            <a:spAutoFit/>
          </a:bodyPr>
          <a:lstStyle/>
          <a:p>
            <a:r>
              <a:rPr lang="fr-FR" sz="1000" dirty="0" err="1"/>
              <a:t>Eur</a:t>
            </a:r>
            <a:r>
              <a:rPr lang="fr-FR" sz="1000" dirty="0"/>
              <a:t> </a:t>
            </a:r>
            <a:r>
              <a:rPr lang="fr-FR" sz="1000" dirty="0" err="1"/>
              <a:t>Respir</a:t>
            </a:r>
            <a:r>
              <a:rPr lang="fr-FR" sz="1000" dirty="0"/>
              <a:t> J. 2015 Aug;46(2):321-35</a:t>
            </a:r>
          </a:p>
          <a:p>
            <a:r>
              <a:rPr lang="en-US" sz="1000" dirty="0"/>
              <a:t>NEJM 2000;342:868</a:t>
            </a:r>
          </a:p>
          <a:p>
            <a:r>
              <a:rPr lang="en-US" sz="1000" dirty="0"/>
              <a:t>Lung India. 2017 May-Jun;34(3):283-286</a:t>
            </a:r>
          </a:p>
          <a:p>
            <a:r>
              <a:rPr lang="fr-FR" sz="1000" dirty="0"/>
              <a:t>J Vis </a:t>
            </a:r>
            <a:r>
              <a:rPr lang="fr-FR" sz="1000" dirty="0" err="1"/>
              <a:t>Surg</a:t>
            </a:r>
            <a:r>
              <a:rPr lang="fr-FR" sz="1000" dirty="0"/>
              <a:t>. 2017 </a:t>
            </a:r>
            <a:r>
              <a:rPr lang="fr-FR" sz="1000" dirty="0" err="1"/>
              <a:t>Oct</a:t>
            </a:r>
            <a:r>
              <a:rPr lang="fr-FR" sz="1000" dirty="0"/>
              <a:t> 27;3:146</a:t>
            </a:r>
          </a:p>
          <a:p>
            <a:endParaRPr lang="en-US" sz="1000" dirty="0"/>
          </a:p>
        </p:txBody>
      </p:sp>
    </p:spTree>
    <p:extLst>
      <p:ext uri="{BB962C8B-B14F-4D97-AF65-F5344CB8AC3E}">
        <p14:creationId xmlns:p14="http://schemas.microsoft.com/office/powerpoint/2010/main" val="215936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3502" y="1600200"/>
            <a:ext cx="7799438" cy="4648200"/>
          </a:xfrm>
        </p:spPr>
        <p:txBody>
          <a:bodyPr anchor="t" anchorCtr="0"/>
          <a:lstStyle/>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9" name="Title 1">
            <a:extLst>
              <a:ext uri="{FF2B5EF4-FFF2-40B4-BE49-F238E27FC236}">
                <a16:creationId xmlns:a16="http://schemas.microsoft.com/office/drawing/2014/main" id="{789947FD-DE72-D24F-AE51-476A4A44C8D8}"/>
              </a:ext>
            </a:extLst>
          </p:cNvPr>
          <p:cNvSpPr>
            <a:spLocks noGrp="1"/>
          </p:cNvSpPr>
          <p:nvPr>
            <p:ph type="title"/>
          </p:nvPr>
        </p:nvSpPr>
        <p:spPr>
          <a:xfrm>
            <a:off x="2743200" y="0"/>
            <a:ext cx="6400800" cy="1447800"/>
          </a:xfrm>
        </p:spPr>
        <p:txBody>
          <a:bodyPr/>
          <a:lstStyle/>
          <a:p>
            <a:r>
              <a:rPr lang="en-US" sz="2800" dirty="0"/>
              <a:t>Primary </a:t>
            </a:r>
            <a:r>
              <a:rPr lang="en-US" sz="2400" dirty="0"/>
              <a:t>Spontaneous Pneumothorax</a:t>
            </a:r>
            <a:br>
              <a:rPr lang="en-US" sz="2800" dirty="0"/>
            </a:br>
            <a:r>
              <a:rPr lang="en-US" sz="2800" dirty="0"/>
              <a:t>Recurrence</a:t>
            </a:r>
          </a:p>
        </p:txBody>
      </p:sp>
      <p:sp>
        <p:nvSpPr>
          <p:cNvPr id="2" name="TextBox 1">
            <a:extLst>
              <a:ext uri="{FF2B5EF4-FFF2-40B4-BE49-F238E27FC236}">
                <a16:creationId xmlns:a16="http://schemas.microsoft.com/office/drawing/2014/main" id="{2212CDAC-A73C-4E58-9EBC-B8E5CDD622D8}"/>
              </a:ext>
            </a:extLst>
          </p:cNvPr>
          <p:cNvSpPr txBox="1"/>
          <p:nvPr/>
        </p:nvSpPr>
        <p:spPr>
          <a:xfrm>
            <a:off x="656621" y="2286000"/>
            <a:ext cx="76962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Pleurodesis involves permanent apposition of the visceral and parietal pleura to seal the pleural space and can be :</a:t>
            </a:r>
          </a:p>
          <a:p>
            <a:endParaRPr lang="en-US" sz="2000" dirty="0"/>
          </a:p>
          <a:p>
            <a:pPr marL="342900" indent="-342900">
              <a:buAutoNum type="arabicPeriod"/>
            </a:pPr>
            <a:r>
              <a:rPr lang="en-US" sz="2000" dirty="0"/>
              <a:t>Medical</a:t>
            </a:r>
          </a:p>
          <a:p>
            <a:pPr marL="342900" indent="-342900">
              <a:buAutoNum type="arabicPeriod"/>
            </a:pPr>
            <a:r>
              <a:rPr lang="en-US" sz="2000" dirty="0"/>
              <a:t>Surgical </a:t>
            </a:r>
          </a:p>
          <a:p>
            <a:pPr marL="342900" indent="-342900">
              <a:buAutoNum type="arabicPeriod"/>
            </a:pPr>
            <a:endParaRPr lang="en-US" sz="2000" dirty="0"/>
          </a:p>
          <a:p>
            <a:r>
              <a:rPr lang="en-US" sz="2000" dirty="0"/>
              <a:t>Current guidelines do not specify the optimal pleurodesis approach or agent for chemical pleurodesis</a:t>
            </a:r>
          </a:p>
        </p:txBody>
      </p:sp>
      <p:sp>
        <p:nvSpPr>
          <p:cNvPr id="3" name="TextBox 2">
            <a:extLst>
              <a:ext uri="{FF2B5EF4-FFF2-40B4-BE49-F238E27FC236}">
                <a16:creationId xmlns:a16="http://schemas.microsoft.com/office/drawing/2014/main" id="{B7DB1C4F-535C-43FF-8775-2804BB897E4D}"/>
              </a:ext>
            </a:extLst>
          </p:cNvPr>
          <p:cNvSpPr txBox="1"/>
          <p:nvPr/>
        </p:nvSpPr>
        <p:spPr>
          <a:xfrm>
            <a:off x="5562600" y="6093023"/>
            <a:ext cx="2294218" cy="307777"/>
          </a:xfrm>
          <a:prstGeom prst="rect">
            <a:avLst/>
          </a:prstGeom>
          <a:noFill/>
        </p:spPr>
        <p:txBody>
          <a:bodyPr wrap="none" rtlCol="0">
            <a:spAutoFit/>
          </a:bodyPr>
          <a:lstStyle/>
          <a:p>
            <a:r>
              <a:rPr lang="en-US" sz="1000" dirty="0"/>
              <a:t>Thorax. 2017 Dec;72(12):1121-1131</a:t>
            </a:r>
            <a:r>
              <a:rPr lang="en-US" sz="1400" dirty="0"/>
              <a:t>.</a:t>
            </a:r>
          </a:p>
        </p:txBody>
      </p:sp>
    </p:spTree>
    <p:extLst>
      <p:ext uri="{BB962C8B-B14F-4D97-AF65-F5344CB8AC3E}">
        <p14:creationId xmlns:p14="http://schemas.microsoft.com/office/powerpoint/2010/main" val="210122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0FD7F6-FBDE-4C84-841E-C466634F6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758" y="1709345"/>
            <a:ext cx="2994660" cy="3439309"/>
          </a:xfrm>
          <a:prstGeom prst="rect">
            <a:avLst/>
          </a:prstGeom>
        </p:spPr>
      </p:pic>
      <p:pic>
        <p:nvPicPr>
          <p:cNvPr id="5" name="Picture 4">
            <a:extLst>
              <a:ext uri="{FF2B5EF4-FFF2-40B4-BE49-F238E27FC236}">
                <a16:creationId xmlns:a16="http://schemas.microsoft.com/office/drawing/2014/main" id="{918219AC-2AF9-4243-B8B2-1A5D06D7C22F}"/>
              </a:ext>
            </a:extLst>
          </p:cNvPr>
          <p:cNvPicPr>
            <a:picLocks noChangeAspect="1"/>
          </p:cNvPicPr>
          <p:nvPr/>
        </p:nvPicPr>
        <p:blipFill rotWithShape="1">
          <a:blip r:embed="rId3">
            <a:extLst>
              <a:ext uri="{28A0092B-C50C-407E-A947-70E740481C1C}">
                <a14:useLocalDpi xmlns:a14="http://schemas.microsoft.com/office/drawing/2010/main" val="0"/>
              </a:ext>
            </a:extLst>
          </a:blip>
          <a:srcRect l="22306" r="22319"/>
          <a:stretch/>
        </p:blipFill>
        <p:spPr>
          <a:xfrm>
            <a:off x="554754" y="1709346"/>
            <a:ext cx="4245846" cy="3439309"/>
          </a:xfrm>
          <a:prstGeom prst="rect">
            <a:avLst/>
          </a:prstGeom>
        </p:spPr>
      </p:pic>
      <p:sp>
        <p:nvSpPr>
          <p:cNvPr id="2" name="TextBox 1">
            <a:extLst>
              <a:ext uri="{FF2B5EF4-FFF2-40B4-BE49-F238E27FC236}">
                <a16:creationId xmlns:a16="http://schemas.microsoft.com/office/drawing/2014/main" id="{D5AB431A-D401-4753-9058-060A645D71C8}"/>
              </a:ext>
            </a:extLst>
          </p:cNvPr>
          <p:cNvSpPr txBox="1"/>
          <p:nvPr/>
        </p:nvSpPr>
        <p:spPr>
          <a:xfrm>
            <a:off x="3505200" y="228600"/>
            <a:ext cx="4671931" cy="984885"/>
          </a:xfrm>
          <a:prstGeom prst="rect">
            <a:avLst/>
          </a:prstGeom>
          <a:noFill/>
        </p:spPr>
        <p:txBody>
          <a:bodyPr wrap="square" rtlCol="0">
            <a:spAutoFit/>
          </a:bodyPr>
          <a:lstStyle/>
          <a:p>
            <a:r>
              <a:rPr lang="en-US" sz="2000" b="1" dirty="0">
                <a:solidFill>
                  <a:schemeClr val="bg1"/>
                </a:solidFill>
              </a:rPr>
              <a:t>Primary </a:t>
            </a:r>
            <a:r>
              <a:rPr lang="en-US" b="1" dirty="0">
                <a:solidFill>
                  <a:schemeClr val="bg1"/>
                </a:solidFill>
              </a:rPr>
              <a:t>Spontaneous Pneumothorax</a:t>
            </a:r>
            <a:br>
              <a:rPr lang="en-US" sz="2000" b="1" dirty="0">
                <a:solidFill>
                  <a:schemeClr val="bg1"/>
                </a:solidFill>
              </a:rPr>
            </a:br>
            <a:endParaRPr lang="en-US" sz="2000" b="1" dirty="0">
              <a:solidFill>
                <a:schemeClr val="bg1"/>
              </a:solidFill>
            </a:endParaRPr>
          </a:p>
          <a:p>
            <a:r>
              <a:rPr lang="en-US" b="1" dirty="0">
                <a:solidFill>
                  <a:schemeClr val="bg1"/>
                </a:solidFill>
              </a:rPr>
              <a:t>                    TALC PLEURODESIS</a:t>
            </a:r>
          </a:p>
        </p:txBody>
      </p:sp>
    </p:spTree>
    <p:extLst>
      <p:ext uri="{BB962C8B-B14F-4D97-AF65-F5344CB8AC3E}">
        <p14:creationId xmlns:p14="http://schemas.microsoft.com/office/powerpoint/2010/main" val="1084372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Spontaneous Pneumothorax</a:t>
            </a:r>
            <a:br>
              <a:rPr lang="en-US" sz="2400" dirty="0"/>
            </a:br>
            <a:r>
              <a:rPr lang="en-US" sz="2400" dirty="0"/>
              <a:t>ACCP/BTS</a:t>
            </a:r>
          </a:p>
        </p:txBody>
      </p:sp>
      <p:sp>
        <p:nvSpPr>
          <p:cNvPr id="4" name="Content Placeholder 2"/>
          <p:cNvSpPr>
            <a:spLocks noGrp="1"/>
          </p:cNvSpPr>
          <p:nvPr>
            <p:ph idx="1"/>
          </p:nvPr>
        </p:nvSpPr>
        <p:spPr>
          <a:xfrm>
            <a:off x="457200" y="1600200"/>
            <a:ext cx="7799438" cy="4114800"/>
          </a:xfrm>
        </p:spPr>
        <p:txBody>
          <a:bodyPr anchor="t" anchorCtr="0"/>
          <a:lstStyle/>
          <a:p>
            <a:pPr marL="285750" indent="-285750">
              <a:buFont typeface="Arial" charset="0"/>
              <a:buChar char="•"/>
            </a:pPr>
            <a:endParaRPr lang="en-US" sz="1600" dirty="0"/>
          </a:p>
          <a:p>
            <a:pPr marL="285750" indent="-285750">
              <a:buFont typeface="Arial" charset="0"/>
              <a:buChar char="•"/>
            </a:pPr>
            <a:r>
              <a:rPr lang="en-US" sz="1600" b="1" dirty="0"/>
              <a:t>2001</a:t>
            </a:r>
            <a:r>
              <a:rPr lang="en-US" sz="1600" dirty="0"/>
              <a:t>: The American College of Chest Physicians (ACCP) Delphi consensus statement recommends </a:t>
            </a:r>
            <a:r>
              <a:rPr lang="en-US" sz="1600" b="1" dirty="0"/>
              <a:t>surgical pleurodesis </a:t>
            </a:r>
            <a:r>
              <a:rPr lang="en-US" sz="1600" dirty="0"/>
              <a:t>(including bullectomy) for ongoing air leak or recurrence prevention at second occurrence.</a:t>
            </a:r>
          </a:p>
          <a:p>
            <a:pPr marL="285750" indent="-285750">
              <a:buFont typeface="Arial" charset="0"/>
              <a:buChar char="•"/>
            </a:pPr>
            <a:endParaRPr lang="en-US" sz="1600" dirty="0"/>
          </a:p>
          <a:p>
            <a:pPr marL="285750" indent="-285750">
              <a:buFont typeface="Arial" charset="0"/>
              <a:buChar char="•"/>
            </a:pPr>
            <a:r>
              <a:rPr lang="en-US" sz="1600" dirty="0"/>
              <a:t>British Thoracic Society in 2010 recommended surgical pleurodesis using open/video-assisted </a:t>
            </a:r>
            <a:r>
              <a:rPr lang="en-US" sz="1600" dirty="0" err="1"/>
              <a:t>thoracoscopic</a:t>
            </a:r>
            <a:r>
              <a:rPr lang="en-US" sz="1600" dirty="0"/>
              <a:t> surgery(VATS) compared to medical pleurodesis via Chemical agents due to less recurrences with the surgical approach but noted that direct comparative trials are lacking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 consensus on the utility of additional talc poudrage during the surgery</a:t>
            </a:r>
          </a:p>
          <a:p>
            <a:r>
              <a:rPr lang="en-US" sz="1600" dirty="0"/>
              <a:t> </a:t>
            </a:r>
          </a:p>
          <a:p>
            <a:pPr marL="285750" indent="-285750">
              <a:buFont typeface="Arial" charset="0"/>
              <a:buChar char="•"/>
            </a:pPr>
            <a:r>
              <a:rPr lang="en-US" sz="1600" dirty="0"/>
              <a:t>Chemical pleurodesis via a chest tube : Only for patients in whom surgery was contraindicated or patients who refused an operative procedure. Doxycycline or talc as the preferred agents</a:t>
            </a:r>
            <a:r>
              <a:rPr lang="en-US" sz="2000" dirty="0"/>
              <a:t>.</a:t>
            </a:r>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3" name="TextBox 2">
            <a:extLst>
              <a:ext uri="{FF2B5EF4-FFF2-40B4-BE49-F238E27FC236}">
                <a16:creationId xmlns:a16="http://schemas.microsoft.com/office/drawing/2014/main" id="{04D60D53-3C83-4AEC-8F2F-9580F215F5F9}"/>
              </a:ext>
            </a:extLst>
          </p:cNvPr>
          <p:cNvSpPr txBox="1"/>
          <p:nvPr/>
        </p:nvSpPr>
        <p:spPr>
          <a:xfrm>
            <a:off x="5715000" y="6134725"/>
            <a:ext cx="2399501" cy="723275"/>
          </a:xfrm>
          <a:prstGeom prst="rect">
            <a:avLst/>
          </a:prstGeom>
          <a:noFill/>
        </p:spPr>
        <p:txBody>
          <a:bodyPr wrap="square" rtlCol="0">
            <a:spAutoFit/>
          </a:bodyPr>
          <a:lstStyle/>
          <a:p>
            <a:r>
              <a:rPr lang="en-US" sz="1000" dirty="0"/>
              <a:t>Chest 2001;119:590-602</a:t>
            </a:r>
          </a:p>
          <a:p>
            <a:r>
              <a:rPr lang="en-US" sz="1000" dirty="0"/>
              <a:t>Thorax 2010;65:Suppl.2,ii18-ii31</a:t>
            </a:r>
          </a:p>
          <a:p>
            <a:endParaRPr lang="en-US" sz="1000" dirty="0"/>
          </a:p>
          <a:p>
            <a:endParaRPr lang="en-US" sz="1100" dirty="0"/>
          </a:p>
        </p:txBody>
      </p:sp>
    </p:spTree>
    <p:extLst>
      <p:ext uri="{BB962C8B-B14F-4D97-AF65-F5344CB8AC3E}">
        <p14:creationId xmlns:p14="http://schemas.microsoft.com/office/powerpoint/2010/main" val="170876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B7356CC5-501E-4350-944A-5F7752F275DF}"/>
              </a:ext>
            </a:extLst>
          </p:cNvPr>
          <p:cNvSpPr>
            <a:spLocks noGrp="1" noChangeArrowheads="1"/>
          </p:cNvSpPr>
          <p:nvPr>
            <p:ph type="title"/>
          </p:nvPr>
        </p:nvSpPr>
        <p:spPr>
          <a:noFill/>
          <a:ln/>
        </p:spPr>
        <p:txBody>
          <a:bodyPr/>
          <a:lstStyle/>
          <a:p>
            <a:r>
              <a:rPr lang="nl-BE" altLang="en-US" sz="1800" b="1" dirty="0">
                <a:solidFill>
                  <a:schemeClr val="bg1"/>
                </a:solidFill>
              </a:rPr>
              <a:t>                                  Fluorescein-enhanced Autofluorescence </a:t>
            </a:r>
            <a:br>
              <a:rPr lang="nl-BE" altLang="en-US" sz="1800" b="1" dirty="0">
                <a:solidFill>
                  <a:schemeClr val="bg1"/>
                </a:solidFill>
              </a:rPr>
            </a:br>
            <a:r>
              <a:rPr lang="nl-BE" altLang="en-US" sz="1800" b="1" dirty="0">
                <a:solidFill>
                  <a:schemeClr val="bg1"/>
                </a:solidFill>
              </a:rPr>
              <a:t>                    Thoracoscopy</a:t>
            </a:r>
            <a:endParaRPr lang="en-GB" altLang="en-US" sz="1800" b="1" dirty="0">
              <a:solidFill>
                <a:schemeClr val="bg1"/>
              </a:solidFill>
            </a:endParaRPr>
          </a:p>
        </p:txBody>
      </p:sp>
      <p:pic>
        <p:nvPicPr>
          <p:cNvPr id="504835" name="Picture 3" descr="figure 1a">
            <a:extLst>
              <a:ext uri="{FF2B5EF4-FFF2-40B4-BE49-F238E27FC236}">
                <a16:creationId xmlns:a16="http://schemas.microsoft.com/office/drawing/2014/main" id="{7B5AFD6A-F3BC-4DA9-B073-17E0920137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846" y="1989099"/>
            <a:ext cx="2724781" cy="2136256"/>
          </a:xfrm>
          <a:prstGeom prst="rect">
            <a:avLst/>
          </a:prstGeom>
          <a:noFill/>
          <a:extLst>
            <a:ext uri="{909E8E84-426E-40DD-AFC4-6F175D3DCCD1}">
              <a14:hiddenFill xmlns:a14="http://schemas.microsoft.com/office/drawing/2010/main">
                <a:solidFill>
                  <a:srgbClr val="FFFFFF"/>
                </a:solidFill>
              </a14:hiddenFill>
            </a:ext>
          </a:extLst>
        </p:spPr>
      </p:pic>
      <p:pic>
        <p:nvPicPr>
          <p:cNvPr id="504836" name="Picture 4" descr="figure 1b">
            <a:extLst>
              <a:ext uri="{FF2B5EF4-FFF2-40B4-BE49-F238E27FC236}">
                <a16:creationId xmlns:a16="http://schemas.microsoft.com/office/drawing/2014/main" id="{641BC9B3-196C-4AB6-973E-274FBAF8A780}"/>
              </a:ext>
            </a:extLst>
          </p:cNvPr>
          <p:cNvPicPr>
            <a:picLocks noChangeAspect="1" noChangeArrowheads="1"/>
          </p:cNvPicPr>
          <p:nvPr/>
        </p:nvPicPr>
        <p:blipFill>
          <a:blip r:embed="rId4" cstate="print">
            <a:lum bright="42000" contrast="60000"/>
            <a:extLst>
              <a:ext uri="{28A0092B-C50C-407E-A947-70E740481C1C}">
                <a14:useLocalDpi xmlns:a14="http://schemas.microsoft.com/office/drawing/2010/main" val="0"/>
              </a:ext>
            </a:extLst>
          </a:blip>
          <a:srcRect/>
          <a:stretch>
            <a:fillRect/>
          </a:stretch>
        </p:blipFill>
        <p:spPr bwMode="auto">
          <a:xfrm>
            <a:off x="5158547" y="1980778"/>
            <a:ext cx="2724780" cy="2087165"/>
          </a:xfrm>
          <a:prstGeom prst="rect">
            <a:avLst/>
          </a:prstGeom>
          <a:noFill/>
          <a:extLst>
            <a:ext uri="{909E8E84-426E-40DD-AFC4-6F175D3DCCD1}">
              <a14:hiddenFill xmlns:a14="http://schemas.microsoft.com/office/drawing/2010/main">
                <a:solidFill>
                  <a:srgbClr val="FFFFFF"/>
                </a:solidFill>
              </a14:hiddenFill>
            </a:ext>
          </a:extLst>
        </p:spPr>
      </p:pic>
      <p:pic>
        <p:nvPicPr>
          <p:cNvPr id="504837" name="Picture 5" descr="fig 2">
            <a:extLst>
              <a:ext uri="{FF2B5EF4-FFF2-40B4-BE49-F238E27FC236}">
                <a16:creationId xmlns:a16="http://schemas.microsoft.com/office/drawing/2014/main" id="{0C334118-4D79-4157-BA22-6F7346588ECB}"/>
              </a:ext>
            </a:extLst>
          </p:cNvPr>
          <p:cNvPicPr>
            <a:picLocks noChangeAspect="1" noChangeArrowheads="1"/>
          </p:cNvPicPr>
          <p:nvPr/>
        </p:nvPicPr>
        <p:blipFill rotWithShape="1">
          <a:blip r:embed="rId5">
            <a:lum bright="30000" contrast="12000"/>
            <a:extLst>
              <a:ext uri="{28A0092B-C50C-407E-A947-70E740481C1C}">
                <a14:useLocalDpi xmlns:a14="http://schemas.microsoft.com/office/drawing/2010/main" val="0"/>
              </a:ext>
            </a:extLst>
          </a:blip>
          <a:srcRect r="9071"/>
          <a:stretch/>
        </p:blipFill>
        <p:spPr bwMode="auto">
          <a:xfrm>
            <a:off x="2736181" y="4178545"/>
            <a:ext cx="3496866" cy="2087165"/>
          </a:xfrm>
          <a:prstGeom prst="rect">
            <a:avLst/>
          </a:prstGeom>
          <a:noFill/>
          <a:extLst>
            <a:ext uri="{909E8E84-426E-40DD-AFC4-6F175D3DCCD1}">
              <a14:hiddenFill xmlns:a14="http://schemas.microsoft.com/office/drawing/2010/main">
                <a:solidFill>
                  <a:srgbClr val="FFFFFF"/>
                </a:solidFill>
              </a14:hiddenFill>
            </a:ext>
          </a:extLst>
        </p:spPr>
      </p:pic>
      <p:sp>
        <p:nvSpPr>
          <p:cNvPr id="504838" name="Freeform 6">
            <a:extLst>
              <a:ext uri="{FF2B5EF4-FFF2-40B4-BE49-F238E27FC236}">
                <a16:creationId xmlns:a16="http://schemas.microsoft.com/office/drawing/2014/main" id="{3D9A0C8B-633C-45B6-92CE-9B0BDAA0B993}"/>
              </a:ext>
            </a:extLst>
          </p:cNvPr>
          <p:cNvSpPr>
            <a:spLocks/>
          </p:cNvSpPr>
          <p:nvPr/>
        </p:nvSpPr>
        <p:spPr bwMode="auto">
          <a:xfrm>
            <a:off x="2157412" y="2743200"/>
            <a:ext cx="661988" cy="304800"/>
          </a:xfrm>
          <a:custGeom>
            <a:avLst/>
            <a:gdLst>
              <a:gd name="T0" fmla="*/ 87 w 626"/>
              <a:gd name="T1" fmla="*/ 64 h 256"/>
              <a:gd name="T2" fmla="*/ 4 w 626"/>
              <a:gd name="T3" fmla="*/ 137 h 256"/>
              <a:gd name="T4" fmla="*/ 41 w 626"/>
              <a:gd name="T5" fmla="*/ 238 h 256"/>
              <a:gd name="T6" fmla="*/ 96 w 626"/>
              <a:gd name="T7" fmla="*/ 256 h 256"/>
              <a:gd name="T8" fmla="*/ 352 w 626"/>
              <a:gd name="T9" fmla="*/ 228 h 256"/>
              <a:gd name="T10" fmla="*/ 425 w 626"/>
              <a:gd name="T11" fmla="*/ 183 h 256"/>
              <a:gd name="T12" fmla="*/ 617 w 626"/>
              <a:gd name="T13" fmla="*/ 128 h 256"/>
              <a:gd name="T14" fmla="*/ 626 w 626"/>
              <a:gd name="T15" fmla="*/ 100 h 256"/>
              <a:gd name="T16" fmla="*/ 489 w 626"/>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6" h="256">
                <a:moveTo>
                  <a:pt x="87" y="64"/>
                </a:moveTo>
                <a:cubicBezTo>
                  <a:pt x="60" y="90"/>
                  <a:pt x="31" y="111"/>
                  <a:pt x="4" y="137"/>
                </a:cubicBezTo>
                <a:cubicBezTo>
                  <a:pt x="10" y="180"/>
                  <a:pt x="0" y="215"/>
                  <a:pt x="41" y="238"/>
                </a:cubicBezTo>
                <a:cubicBezTo>
                  <a:pt x="58" y="247"/>
                  <a:pt x="96" y="256"/>
                  <a:pt x="96" y="256"/>
                </a:cubicBezTo>
                <a:cubicBezTo>
                  <a:pt x="182" y="245"/>
                  <a:pt x="265" y="235"/>
                  <a:pt x="352" y="228"/>
                </a:cubicBezTo>
                <a:cubicBezTo>
                  <a:pt x="382" y="218"/>
                  <a:pt x="398" y="201"/>
                  <a:pt x="425" y="183"/>
                </a:cubicBezTo>
                <a:cubicBezTo>
                  <a:pt x="465" y="120"/>
                  <a:pt x="551" y="133"/>
                  <a:pt x="617" y="128"/>
                </a:cubicBezTo>
                <a:cubicBezTo>
                  <a:pt x="620" y="119"/>
                  <a:pt x="626" y="110"/>
                  <a:pt x="626" y="100"/>
                </a:cubicBezTo>
                <a:cubicBezTo>
                  <a:pt x="626" y="17"/>
                  <a:pt x="546" y="29"/>
                  <a:pt x="489" y="0"/>
                </a:cubicBezTo>
              </a:path>
            </a:pathLst>
          </a:custGeom>
          <a:noFill/>
          <a:ln w="28575"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39" name="Freeform 7">
            <a:extLst>
              <a:ext uri="{FF2B5EF4-FFF2-40B4-BE49-F238E27FC236}">
                <a16:creationId xmlns:a16="http://schemas.microsoft.com/office/drawing/2014/main" id="{6DBB5CEE-9C4D-4262-B379-D8D9FDD3212E}"/>
              </a:ext>
            </a:extLst>
          </p:cNvPr>
          <p:cNvSpPr>
            <a:spLocks/>
          </p:cNvSpPr>
          <p:nvPr/>
        </p:nvSpPr>
        <p:spPr bwMode="auto">
          <a:xfrm>
            <a:off x="5715000" y="2819400"/>
            <a:ext cx="1676400" cy="1241099"/>
          </a:xfrm>
          <a:custGeom>
            <a:avLst/>
            <a:gdLst>
              <a:gd name="T0" fmla="*/ 365 w 996"/>
              <a:gd name="T1" fmla="*/ 18 h 720"/>
              <a:gd name="T2" fmla="*/ 292 w 996"/>
              <a:gd name="T3" fmla="*/ 64 h 720"/>
              <a:gd name="T4" fmla="*/ 210 w 996"/>
              <a:gd name="T5" fmla="*/ 110 h 720"/>
              <a:gd name="T6" fmla="*/ 228 w 996"/>
              <a:gd name="T7" fmla="*/ 229 h 720"/>
              <a:gd name="T8" fmla="*/ 237 w 996"/>
              <a:gd name="T9" fmla="*/ 256 h 720"/>
              <a:gd name="T10" fmla="*/ 100 w 996"/>
              <a:gd name="T11" fmla="*/ 402 h 720"/>
              <a:gd name="T12" fmla="*/ 18 w 996"/>
              <a:gd name="T13" fmla="*/ 485 h 720"/>
              <a:gd name="T14" fmla="*/ 0 w 996"/>
              <a:gd name="T15" fmla="*/ 540 h 720"/>
              <a:gd name="T16" fmla="*/ 82 w 996"/>
              <a:gd name="T17" fmla="*/ 668 h 720"/>
              <a:gd name="T18" fmla="*/ 119 w 996"/>
              <a:gd name="T19" fmla="*/ 677 h 720"/>
              <a:gd name="T20" fmla="*/ 173 w 996"/>
              <a:gd name="T21" fmla="*/ 695 h 720"/>
              <a:gd name="T22" fmla="*/ 695 w 996"/>
              <a:gd name="T23" fmla="*/ 668 h 720"/>
              <a:gd name="T24" fmla="*/ 795 w 996"/>
              <a:gd name="T25" fmla="*/ 540 h 720"/>
              <a:gd name="T26" fmla="*/ 850 w 996"/>
              <a:gd name="T27" fmla="*/ 466 h 720"/>
              <a:gd name="T28" fmla="*/ 896 w 996"/>
              <a:gd name="T29" fmla="*/ 311 h 720"/>
              <a:gd name="T30" fmla="*/ 914 w 996"/>
              <a:gd name="T31" fmla="*/ 247 h 720"/>
              <a:gd name="T32" fmla="*/ 969 w 996"/>
              <a:gd name="T33" fmla="*/ 220 h 720"/>
              <a:gd name="T34" fmla="*/ 987 w 996"/>
              <a:gd name="T35" fmla="*/ 165 h 720"/>
              <a:gd name="T36" fmla="*/ 996 w 996"/>
              <a:gd name="T37" fmla="*/ 137 h 720"/>
              <a:gd name="T38" fmla="*/ 941 w 996"/>
              <a:gd name="T39" fmla="*/ 55 h 720"/>
              <a:gd name="T40" fmla="*/ 914 w 996"/>
              <a:gd name="T41" fmla="*/ 28 h 720"/>
              <a:gd name="T42" fmla="*/ 832 w 996"/>
              <a:gd name="T43" fmla="*/ 0 h 720"/>
              <a:gd name="T44" fmla="*/ 731 w 996"/>
              <a:gd name="T45" fmla="*/ 9 h 720"/>
              <a:gd name="T46" fmla="*/ 695 w 996"/>
              <a:gd name="T4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6" h="720">
                <a:moveTo>
                  <a:pt x="365" y="18"/>
                </a:moveTo>
                <a:cubicBezTo>
                  <a:pt x="342" y="42"/>
                  <a:pt x="324" y="54"/>
                  <a:pt x="292" y="64"/>
                </a:cubicBezTo>
                <a:cubicBezTo>
                  <a:pt x="265" y="82"/>
                  <a:pt x="237" y="92"/>
                  <a:pt x="210" y="110"/>
                </a:cubicBezTo>
                <a:cubicBezTo>
                  <a:pt x="195" y="154"/>
                  <a:pt x="214" y="185"/>
                  <a:pt x="228" y="229"/>
                </a:cubicBezTo>
                <a:cubicBezTo>
                  <a:pt x="231" y="238"/>
                  <a:pt x="237" y="256"/>
                  <a:pt x="237" y="256"/>
                </a:cubicBezTo>
                <a:cubicBezTo>
                  <a:pt x="213" y="331"/>
                  <a:pt x="180" y="376"/>
                  <a:pt x="100" y="402"/>
                </a:cubicBezTo>
                <a:cubicBezTo>
                  <a:pt x="73" y="431"/>
                  <a:pt x="35" y="446"/>
                  <a:pt x="18" y="485"/>
                </a:cubicBezTo>
                <a:cubicBezTo>
                  <a:pt x="10" y="503"/>
                  <a:pt x="0" y="540"/>
                  <a:pt x="0" y="540"/>
                </a:cubicBezTo>
                <a:cubicBezTo>
                  <a:pt x="13" y="591"/>
                  <a:pt x="28" y="645"/>
                  <a:pt x="82" y="668"/>
                </a:cubicBezTo>
                <a:cubicBezTo>
                  <a:pt x="94" y="673"/>
                  <a:pt x="107" y="673"/>
                  <a:pt x="119" y="677"/>
                </a:cubicBezTo>
                <a:cubicBezTo>
                  <a:pt x="137" y="682"/>
                  <a:pt x="173" y="695"/>
                  <a:pt x="173" y="695"/>
                </a:cubicBezTo>
                <a:cubicBezTo>
                  <a:pt x="345" y="681"/>
                  <a:pt x="534" y="720"/>
                  <a:pt x="695" y="668"/>
                </a:cubicBezTo>
                <a:cubicBezTo>
                  <a:pt x="732" y="629"/>
                  <a:pt x="765" y="585"/>
                  <a:pt x="795" y="540"/>
                </a:cubicBezTo>
                <a:cubicBezTo>
                  <a:pt x="821" y="500"/>
                  <a:pt x="825" y="540"/>
                  <a:pt x="850" y="466"/>
                </a:cubicBezTo>
                <a:cubicBezTo>
                  <a:pt x="867" y="415"/>
                  <a:pt x="881" y="363"/>
                  <a:pt x="896" y="311"/>
                </a:cubicBezTo>
                <a:cubicBezTo>
                  <a:pt x="897" y="308"/>
                  <a:pt x="909" y="253"/>
                  <a:pt x="914" y="247"/>
                </a:cubicBezTo>
                <a:cubicBezTo>
                  <a:pt x="927" y="231"/>
                  <a:pt x="951" y="226"/>
                  <a:pt x="969" y="220"/>
                </a:cubicBezTo>
                <a:cubicBezTo>
                  <a:pt x="975" y="202"/>
                  <a:pt x="981" y="183"/>
                  <a:pt x="987" y="165"/>
                </a:cubicBezTo>
                <a:cubicBezTo>
                  <a:pt x="990" y="156"/>
                  <a:pt x="996" y="137"/>
                  <a:pt x="996" y="137"/>
                </a:cubicBezTo>
                <a:cubicBezTo>
                  <a:pt x="985" y="80"/>
                  <a:pt x="982" y="88"/>
                  <a:pt x="941" y="55"/>
                </a:cubicBezTo>
                <a:cubicBezTo>
                  <a:pt x="931" y="47"/>
                  <a:pt x="924" y="35"/>
                  <a:pt x="914" y="28"/>
                </a:cubicBezTo>
                <a:cubicBezTo>
                  <a:pt x="890" y="12"/>
                  <a:pt x="832" y="0"/>
                  <a:pt x="832" y="0"/>
                </a:cubicBezTo>
                <a:cubicBezTo>
                  <a:pt x="798" y="3"/>
                  <a:pt x="764" y="1"/>
                  <a:pt x="731" y="9"/>
                </a:cubicBezTo>
                <a:cubicBezTo>
                  <a:pt x="632" y="32"/>
                  <a:pt x="775" y="28"/>
                  <a:pt x="695" y="28"/>
                </a:cubicBezTo>
              </a:path>
            </a:pathLst>
          </a:custGeom>
          <a:noFill/>
          <a:ln w="28575"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40" name="Freeform 8">
            <a:extLst>
              <a:ext uri="{FF2B5EF4-FFF2-40B4-BE49-F238E27FC236}">
                <a16:creationId xmlns:a16="http://schemas.microsoft.com/office/drawing/2014/main" id="{65C4F70D-79F3-42F0-8918-BA2D04319BE1}"/>
              </a:ext>
            </a:extLst>
          </p:cNvPr>
          <p:cNvSpPr>
            <a:spLocks/>
          </p:cNvSpPr>
          <p:nvPr/>
        </p:nvSpPr>
        <p:spPr bwMode="auto">
          <a:xfrm>
            <a:off x="2286000" y="2667000"/>
            <a:ext cx="426244" cy="152400"/>
          </a:xfrm>
          <a:custGeom>
            <a:avLst/>
            <a:gdLst>
              <a:gd name="T0" fmla="*/ 0 w 403"/>
              <a:gd name="T1" fmla="*/ 128 h 128"/>
              <a:gd name="T2" fmla="*/ 46 w 403"/>
              <a:gd name="T3" fmla="*/ 91 h 128"/>
              <a:gd name="T4" fmla="*/ 100 w 403"/>
              <a:gd name="T5" fmla="*/ 73 h 128"/>
              <a:gd name="T6" fmla="*/ 146 w 403"/>
              <a:gd name="T7" fmla="*/ 27 h 128"/>
              <a:gd name="T8" fmla="*/ 201 w 403"/>
              <a:gd name="T9" fmla="*/ 9 h 128"/>
              <a:gd name="T10" fmla="*/ 228 w 403"/>
              <a:gd name="T11" fmla="*/ 0 h 128"/>
              <a:gd name="T12" fmla="*/ 283 w 403"/>
              <a:gd name="T13" fmla="*/ 9 h 128"/>
              <a:gd name="T14" fmla="*/ 347 w 403"/>
              <a:gd name="T15" fmla="*/ 64 h 128"/>
              <a:gd name="T16" fmla="*/ 384 w 403"/>
              <a:gd name="T17" fmla="*/ 8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28">
                <a:moveTo>
                  <a:pt x="0" y="128"/>
                </a:moveTo>
                <a:cubicBezTo>
                  <a:pt x="16" y="111"/>
                  <a:pt x="22" y="101"/>
                  <a:pt x="46" y="91"/>
                </a:cubicBezTo>
                <a:cubicBezTo>
                  <a:pt x="63" y="83"/>
                  <a:pt x="100" y="73"/>
                  <a:pt x="100" y="73"/>
                </a:cubicBezTo>
                <a:cubicBezTo>
                  <a:pt x="115" y="58"/>
                  <a:pt x="125" y="34"/>
                  <a:pt x="146" y="27"/>
                </a:cubicBezTo>
                <a:cubicBezTo>
                  <a:pt x="164" y="21"/>
                  <a:pt x="183" y="15"/>
                  <a:pt x="201" y="9"/>
                </a:cubicBezTo>
                <a:cubicBezTo>
                  <a:pt x="210" y="6"/>
                  <a:pt x="228" y="0"/>
                  <a:pt x="228" y="0"/>
                </a:cubicBezTo>
                <a:cubicBezTo>
                  <a:pt x="246" y="3"/>
                  <a:pt x="266" y="3"/>
                  <a:pt x="283" y="9"/>
                </a:cubicBezTo>
                <a:cubicBezTo>
                  <a:pt x="306" y="17"/>
                  <a:pt x="326" y="51"/>
                  <a:pt x="347" y="64"/>
                </a:cubicBezTo>
                <a:cubicBezTo>
                  <a:pt x="403" y="98"/>
                  <a:pt x="358" y="56"/>
                  <a:pt x="384" y="82"/>
                </a:cubicBezTo>
              </a:path>
            </a:pathLst>
          </a:custGeom>
          <a:noFill/>
          <a:ln w="28575" cap="flat" cmpd="sng">
            <a:solidFill>
              <a:srgbClr val="FF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841" name="Freeform 9">
            <a:extLst>
              <a:ext uri="{FF2B5EF4-FFF2-40B4-BE49-F238E27FC236}">
                <a16:creationId xmlns:a16="http://schemas.microsoft.com/office/drawing/2014/main" id="{5A196657-3FC0-45B1-9AD9-1B140CF3218D}"/>
              </a:ext>
            </a:extLst>
          </p:cNvPr>
          <p:cNvSpPr>
            <a:spLocks/>
          </p:cNvSpPr>
          <p:nvPr/>
        </p:nvSpPr>
        <p:spPr bwMode="auto">
          <a:xfrm>
            <a:off x="6324600" y="2590800"/>
            <a:ext cx="535360" cy="228600"/>
          </a:xfrm>
          <a:custGeom>
            <a:avLst/>
            <a:gdLst>
              <a:gd name="T0" fmla="*/ 0 w 366"/>
              <a:gd name="T1" fmla="*/ 128 h 128"/>
              <a:gd name="T2" fmla="*/ 92 w 366"/>
              <a:gd name="T3" fmla="*/ 55 h 128"/>
              <a:gd name="T4" fmla="*/ 110 w 366"/>
              <a:gd name="T5" fmla="*/ 28 h 128"/>
              <a:gd name="T6" fmla="*/ 220 w 366"/>
              <a:gd name="T7" fmla="*/ 0 h 128"/>
              <a:gd name="T8" fmla="*/ 320 w 366"/>
              <a:gd name="T9" fmla="*/ 74 h 128"/>
              <a:gd name="T10" fmla="*/ 339 w 366"/>
              <a:gd name="T11" fmla="*/ 101 h 128"/>
              <a:gd name="T12" fmla="*/ 366 w 366"/>
              <a:gd name="T13" fmla="*/ 119 h 128"/>
            </a:gdLst>
            <a:ahLst/>
            <a:cxnLst>
              <a:cxn ang="0">
                <a:pos x="T0" y="T1"/>
              </a:cxn>
              <a:cxn ang="0">
                <a:pos x="T2" y="T3"/>
              </a:cxn>
              <a:cxn ang="0">
                <a:pos x="T4" y="T5"/>
              </a:cxn>
              <a:cxn ang="0">
                <a:pos x="T6" y="T7"/>
              </a:cxn>
              <a:cxn ang="0">
                <a:pos x="T8" y="T9"/>
              </a:cxn>
              <a:cxn ang="0">
                <a:pos x="T10" y="T11"/>
              </a:cxn>
              <a:cxn ang="0">
                <a:pos x="T12" y="T13"/>
              </a:cxn>
            </a:cxnLst>
            <a:rect l="0" t="0" r="r" b="b"/>
            <a:pathLst>
              <a:path w="366" h="128">
                <a:moveTo>
                  <a:pt x="0" y="128"/>
                </a:moveTo>
                <a:cubicBezTo>
                  <a:pt x="44" y="114"/>
                  <a:pt x="64" y="90"/>
                  <a:pt x="92" y="55"/>
                </a:cubicBezTo>
                <a:cubicBezTo>
                  <a:pt x="99" y="47"/>
                  <a:pt x="102" y="35"/>
                  <a:pt x="110" y="28"/>
                </a:cubicBezTo>
                <a:cubicBezTo>
                  <a:pt x="133" y="9"/>
                  <a:pt x="193" y="6"/>
                  <a:pt x="220" y="0"/>
                </a:cubicBezTo>
                <a:cubicBezTo>
                  <a:pt x="282" y="14"/>
                  <a:pt x="282" y="27"/>
                  <a:pt x="320" y="74"/>
                </a:cubicBezTo>
                <a:cubicBezTo>
                  <a:pt x="327" y="83"/>
                  <a:pt x="331" y="93"/>
                  <a:pt x="339" y="101"/>
                </a:cubicBezTo>
                <a:cubicBezTo>
                  <a:pt x="347" y="109"/>
                  <a:pt x="366" y="119"/>
                  <a:pt x="366" y="119"/>
                </a:cubicBezTo>
              </a:path>
            </a:pathLst>
          </a:custGeom>
          <a:noFill/>
          <a:ln w="28575" cap="flat" cmpd="sng">
            <a:solidFill>
              <a:srgbClr val="FF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504842" name="Text Box 10">
            <a:extLst>
              <a:ext uri="{FF2B5EF4-FFF2-40B4-BE49-F238E27FC236}">
                <a16:creationId xmlns:a16="http://schemas.microsoft.com/office/drawing/2014/main" id="{D9E5A654-784B-4CEB-8B23-4BA96A435228}"/>
              </a:ext>
            </a:extLst>
          </p:cNvPr>
          <p:cNvSpPr txBox="1">
            <a:spLocks noChangeArrowheads="1"/>
          </p:cNvSpPr>
          <p:nvPr/>
        </p:nvSpPr>
        <p:spPr bwMode="auto">
          <a:xfrm>
            <a:off x="4856058" y="6395989"/>
            <a:ext cx="332975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r>
              <a:rPr lang="fr-CH" altLang="en-US" sz="900" dirty="0" err="1">
                <a:latin typeface="Helvetica" panose="020B0604020202020204" pitchFamily="34" charset="0"/>
              </a:rPr>
              <a:t>Noppen</a:t>
            </a:r>
            <a:r>
              <a:rPr lang="fr-CH" altLang="en-US" sz="900" dirty="0">
                <a:latin typeface="Helvetica" panose="020B0604020202020204" pitchFamily="34" charset="0"/>
              </a:rPr>
              <a:t> M. </a:t>
            </a:r>
            <a:r>
              <a:rPr lang="en-US" sz="900" u="sng" dirty="0">
                <a:hlinkClick r:id="rId6" tooltip="American journal of respiratory and critical care medicine."/>
              </a:rPr>
              <a:t>Am J Respir Crit Care Med.</a:t>
            </a:r>
            <a:r>
              <a:rPr lang="en-US" sz="900" dirty="0"/>
              <a:t> 2004 Sep 15;170(6):680-2</a:t>
            </a:r>
            <a:endParaRPr lang="fr-FR" altLang="en-US" sz="900" dirty="0">
              <a:latin typeface="Helvetica" panose="020B0604020202020204" pitchFamily="34" charset="0"/>
            </a:endParaRPr>
          </a:p>
        </p:txBody>
      </p:sp>
      <p:sp>
        <p:nvSpPr>
          <p:cNvPr id="2" name="TextBox 1">
            <a:extLst>
              <a:ext uri="{FF2B5EF4-FFF2-40B4-BE49-F238E27FC236}">
                <a16:creationId xmlns:a16="http://schemas.microsoft.com/office/drawing/2014/main" id="{CA5AD901-F31F-456F-A8D3-8DE12D5AE1C2}"/>
              </a:ext>
            </a:extLst>
          </p:cNvPr>
          <p:cNvSpPr txBox="1"/>
          <p:nvPr/>
        </p:nvSpPr>
        <p:spPr>
          <a:xfrm>
            <a:off x="709958" y="1527434"/>
            <a:ext cx="3430555" cy="461665"/>
          </a:xfrm>
          <a:prstGeom prst="rect">
            <a:avLst/>
          </a:prstGeom>
          <a:noFill/>
        </p:spPr>
        <p:txBody>
          <a:bodyPr wrap="none" rtlCol="0">
            <a:spAutoFit/>
          </a:bodyPr>
          <a:lstStyle/>
          <a:p>
            <a:r>
              <a:rPr lang="fr-CH" altLang="en-US" sz="1200" dirty="0"/>
              <a:t>Normal light </a:t>
            </a:r>
            <a:r>
              <a:rPr lang="fr-CH" altLang="en-US" sz="1200" dirty="0" err="1"/>
              <a:t>thoracoscopy</a:t>
            </a:r>
            <a:r>
              <a:rPr lang="fr-CH" altLang="en-US" sz="1200" dirty="0"/>
              <a:t>, the </a:t>
            </a:r>
            <a:r>
              <a:rPr lang="fr-CH" altLang="en-US" sz="1200" dirty="0" err="1"/>
              <a:t>abnormal</a:t>
            </a:r>
            <a:r>
              <a:rPr lang="fr-CH" altLang="en-US" sz="1200" dirty="0"/>
              <a:t> area </a:t>
            </a:r>
            <a:r>
              <a:rPr lang="fr-CH" altLang="en-US" sz="1200" dirty="0" err="1"/>
              <a:t>is</a:t>
            </a:r>
            <a:endParaRPr lang="fr-CH" altLang="en-US" sz="1200" dirty="0"/>
          </a:p>
          <a:p>
            <a:r>
              <a:rPr lang="fr-CH" altLang="en-US" sz="1200" dirty="0"/>
              <a:t> about 2 x 2 cm</a:t>
            </a:r>
            <a:endParaRPr lang="en-US" sz="1200" dirty="0"/>
          </a:p>
        </p:txBody>
      </p:sp>
      <p:sp>
        <p:nvSpPr>
          <p:cNvPr id="3" name="TextBox 2">
            <a:extLst>
              <a:ext uri="{FF2B5EF4-FFF2-40B4-BE49-F238E27FC236}">
                <a16:creationId xmlns:a16="http://schemas.microsoft.com/office/drawing/2014/main" id="{9FDF4C27-825A-4D5B-A8C4-B5F7B98002BD}"/>
              </a:ext>
            </a:extLst>
          </p:cNvPr>
          <p:cNvSpPr txBox="1"/>
          <p:nvPr/>
        </p:nvSpPr>
        <p:spPr>
          <a:xfrm>
            <a:off x="4567518" y="1575332"/>
            <a:ext cx="3906839" cy="276999"/>
          </a:xfrm>
          <a:prstGeom prst="rect">
            <a:avLst/>
          </a:prstGeom>
          <a:noFill/>
        </p:spPr>
        <p:txBody>
          <a:bodyPr wrap="none" rtlCol="0">
            <a:spAutoFit/>
          </a:bodyPr>
          <a:lstStyle/>
          <a:p>
            <a:r>
              <a:rPr lang="en-US" sz="1200" dirty="0"/>
              <a:t>On </a:t>
            </a:r>
            <a:r>
              <a:rPr lang="en-US" sz="1200" dirty="0" err="1"/>
              <a:t>autofluroscence</a:t>
            </a:r>
            <a:r>
              <a:rPr lang="en-US" sz="1200" dirty="0"/>
              <a:t>, area is 7 by 6 cm, 10 times bigger</a:t>
            </a:r>
          </a:p>
        </p:txBody>
      </p:sp>
      <p:sp>
        <p:nvSpPr>
          <p:cNvPr id="4" name="TextBox 3">
            <a:extLst>
              <a:ext uri="{FF2B5EF4-FFF2-40B4-BE49-F238E27FC236}">
                <a16:creationId xmlns:a16="http://schemas.microsoft.com/office/drawing/2014/main" id="{9943D566-2357-4518-95B7-2F2813DFE5D2}"/>
              </a:ext>
            </a:extLst>
          </p:cNvPr>
          <p:cNvSpPr txBox="1"/>
          <p:nvPr/>
        </p:nvSpPr>
        <p:spPr>
          <a:xfrm>
            <a:off x="6322640" y="4411209"/>
            <a:ext cx="2516560" cy="1166088"/>
          </a:xfrm>
          <a:prstGeom prst="rect">
            <a:avLst/>
          </a:prstGeom>
          <a:noFill/>
        </p:spPr>
        <p:txBody>
          <a:bodyPr wrap="square" rtlCol="0">
            <a:spAutoFit/>
          </a:bodyPr>
          <a:lstStyle/>
          <a:p>
            <a:pPr>
              <a:lnSpc>
                <a:spcPct val="150000"/>
              </a:lnSpc>
            </a:pPr>
            <a:r>
              <a:rPr lang="fr-CH" altLang="en-US" sz="1200" dirty="0" err="1"/>
              <a:t>Abnormal</a:t>
            </a:r>
            <a:r>
              <a:rPr lang="fr-CH" altLang="en-US" sz="1200" dirty="0"/>
              <a:t> area </a:t>
            </a:r>
            <a:r>
              <a:rPr lang="fr-CH" altLang="en-US" sz="1200" dirty="0" err="1"/>
              <a:t>where</a:t>
            </a:r>
            <a:r>
              <a:rPr lang="fr-CH" altLang="en-US" sz="1200" dirty="0"/>
              <a:t>  </a:t>
            </a:r>
            <a:r>
              <a:rPr lang="fr-CH" altLang="en-US" sz="1200" dirty="0" err="1"/>
              <a:t>there</a:t>
            </a:r>
            <a:r>
              <a:rPr lang="fr-CH" altLang="en-US" sz="1200" dirty="0"/>
              <a:t> can </a:t>
            </a:r>
            <a:r>
              <a:rPr lang="fr-CH" altLang="en-US" sz="1200" dirty="0" err="1"/>
              <a:t>be</a:t>
            </a:r>
            <a:r>
              <a:rPr lang="fr-CH" altLang="en-US" sz="1200" dirty="0"/>
              <a:t> a </a:t>
            </a:r>
            <a:r>
              <a:rPr lang="fr-CH" altLang="en-US" sz="1200" dirty="0" err="1"/>
              <a:t>leak</a:t>
            </a:r>
            <a:r>
              <a:rPr lang="fr-CH" altLang="en-US" sz="1200" dirty="0"/>
              <a:t> </a:t>
            </a:r>
            <a:r>
              <a:rPr lang="fr-CH" altLang="en-US" sz="1200" dirty="0" err="1"/>
              <a:t>is</a:t>
            </a:r>
            <a:r>
              <a:rPr lang="fr-CH" altLang="en-US" sz="1200" dirty="0"/>
              <a:t> </a:t>
            </a:r>
            <a:r>
              <a:rPr lang="fr-CH" altLang="en-US" sz="1200" dirty="0" err="1"/>
              <a:t>much</a:t>
            </a:r>
            <a:r>
              <a:rPr lang="fr-CH" altLang="en-US" sz="1200" dirty="0"/>
              <a:t> </a:t>
            </a:r>
            <a:r>
              <a:rPr lang="fr-CH" altLang="en-US" sz="1200" dirty="0" err="1"/>
              <a:t>bigger</a:t>
            </a:r>
            <a:r>
              <a:rPr lang="fr-CH" altLang="en-US" sz="1200" dirty="0"/>
              <a:t> </a:t>
            </a:r>
            <a:r>
              <a:rPr lang="fr-CH" altLang="en-US" sz="1200" dirty="0" err="1"/>
              <a:t>than</a:t>
            </a:r>
            <a:r>
              <a:rPr lang="fr-CH" altLang="en-US" sz="1200" dirty="0"/>
              <a:t> </a:t>
            </a:r>
            <a:r>
              <a:rPr lang="fr-CH" altLang="en-US" sz="1200" dirty="0" err="1"/>
              <a:t>what</a:t>
            </a:r>
            <a:r>
              <a:rPr lang="fr-CH" altLang="en-US" sz="1200" dirty="0"/>
              <a:t> </a:t>
            </a:r>
            <a:r>
              <a:rPr lang="fr-CH" altLang="en-US" sz="1200" dirty="0" err="1"/>
              <a:t>you</a:t>
            </a:r>
            <a:r>
              <a:rPr lang="fr-CH" altLang="en-US" sz="1200" dirty="0"/>
              <a:t> </a:t>
            </a:r>
            <a:r>
              <a:rPr lang="fr-CH" altLang="en-US" sz="1200" dirty="0" err="1"/>
              <a:t>see</a:t>
            </a:r>
            <a:r>
              <a:rPr lang="fr-CH" altLang="en-US" sz="1200" dirty="0"/>
              <a:t> </a:t>
            </a:r>
            <a:r>
              <a:rPr lang="fr-CH" altLang="en-US" sz="1200" dirty="0" err="1"/>
              <a:t>with</a:t>
            </a:r>
            <a:r>
              <a:rPr lang="fr-CH" altLang="en-US" sz="1200" dirty="0"/>
              <a:t> thoracoscopy or </a:t>
            </a:r>
            <a:r>
              <a:rPr lang="fr-CH" altLang="en-US" sz="1200" dirty="0" err="1"/>
              <a:t>surgically</a:t>
            </a:r>
            <a:r>
              <a:rPr lang="fr-CH" altLang="en-US" sz="1200" dirty="0"/>
              <a:t> </a:t>
            </a:r>
            <a:endParaRPr lang="en-US" sz="1200" dirty="0"/>
          </a:p>
        </p:txBody>
      </p:sp>
    </p:spTree>
    <p:extLst>
      <p:ext uri="{BB962C8B-B14F-4D97-AF65-F5344CB8AC3E}">
        <p14:creationId xmlns:p14="http://schemas.microsoft.com/office/powerpoint/2010/main" val="25799906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04838"/>
                                        </p:tgtEl>
                                        <p:attrNameLst>
                                          <p:attrName>style.visibility</p:attrName>
                                        </p:attrNameLst>
                                      </p:cBhvr>
                                      <p:to>
                                        <p:strVal val="visible"/>
                                      </p:to>
                                    </p:set>
                                    <p:anim calcmode="lin" valueType="num">
                                      <p:cBhvr additive="base">
                                        <p:cTn id="7" dur="500" fill="hold"/>
                                        <p:tgtEl>
                                          <p:spTgt spid="504838"/>
                                        </p:tgtEl>
                                        <p:attrNameLst>
                                          <p:attrName>ppt_x</p:attrName>
                                        </p:attrNameLst>
                                      </p:cBhvr>
                                      <p:tavLst>
                                        <p:tav tm="0">
                                          <p:val>
                                            <p:strVal val="0-#ppt_w/2"/>
                                          </p:val>
                                        </p:tav>
                                        <p:tav tm="100000">
                                          <p:val>
                                            <p:strVal val="#ppt_x"/>
                                          </p:val>
                                        </p:tav>
                                      </p:tavLst>
                                    </p:anim>
                                    <p:anim calcmode="lin" valueType="num">
                                      <p:cBhvr additive="base">
                                        <p:cTn id="8" dur="500" fill="hold"/>
                                        <p:tgtEl>
                                          <p:spTgt spid="5048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4840"/>
                                        </p:tgtEl>
                                        <p:attrNameLst>
                                          <p:attrName>style.visibility</p:attrName>
                                        </p:attrNameLst>
                                      </p:cBhvr>
                                      <p:to>
                                        <p:strVal val="visible"/>
                                      </p:to>
                                    </p:set>
                                    <p:anim calcmode="lin" valueType="num">
                                      <p:cBhvr additive="base">
                                        <p:cTn id="13" dur="500" fill="hold"/>
                                        <p:tgtEl>
                                          <p:spTgt spid="504840"/>
                                        </p:tgtEl>
                                        <p:attrNameLst>
                                          <p:attrName>ppt_x</p:attrName>
                                        </p:attrNameLst>
                                      </p:cBhvr>
                                      <p:tavLst>
                                        <p:tav tm="0">
                                          <p:val>
                                            <p:strVal val="0-#ppt_w/2"/>
                                          </p:val>
                                        </p:tav>
                                        <p:tav tm="100000">
                                          <p:val>
                                            <p:strVal val="#ppt_x"/>
                                          </p:val>
                                        </p:tav>
                                      </p:tavLst>
                                    </p:anim>
                                    <p:anim calcmode="lin" valueType="num">
                                      <p:cBhvr additive="base">
                                        <p:cTn id="14" dur="500" fill="hold"/>
                                        <p:tgtEl>
                                          <p:spTgt spid="5048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04839"/>
                                        </p:tgtEl>
                                        <p:attrNameLst>
                                          <p:attrName>style.visibility</p:attrName>
                                        </p:attrNameLst>
                                      </p:cBhvr>
                                      <p:to>
                                        <p:strVal val="visible"/>
                                      </p:to>
                                    </p:set>
                                    <p:anim calcmode="lin" valueType="num">
                                      <p:cBhvr additive="base">
                                        <p:cTn id="19" dur="500" fill="hold"/>
                                        <p:tgtEl>
                                          <p:spTgt spid="504839"/>
                                        </p:tgtEl>
                                        <p:attrNameLst>
                                          <p:attrName>ppt_x</p:attrName>
                                        </p:attrNameLst>
                                      </p:cBhvr>
                                      <p:tavLst>
                                        <p:tav tm="0">
                                          <p:val>
                                            <p:strVal val="0-#ppt_w/2"/>
                                          </p:val>
                                        </p:tav>
                                        <p:tav tm="100000">
                                          <p:val>
                                            <p:strVal val="#ppt_x"/>
                                          </p:val>
                                        </p:tav>
                                      </p:tavLst>
                                    </p:anim>
                                    <p:anim calcmode="lin" valueType="num">
                                      <p:cBhvr additive="base">
                                        <p:cTn id="20" dur="500" fill="hold"/>
                                        <p:tgtEl>
                                          <p:spTgt spid="5048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04841"/>
                                        </p:tgtEl>
                                        <p:attrNameLst>
                                          <p:attrName>style.visibility</p:attrName>
                                        </p:attrNameLst>
                                      </p:cBhvr>
                                      <p:to>
                                        <p:strVal val="visible"/>
                                      </p:to>
                                    </p:set>
                                    <p:anim calcmode="lin" valueType="num">
                                      <p:cBhvr additive="base">
                                        <p:cTn id="25" dur="500" fill="hold"/>
                                        <p:tgtEl>
                                          <p:spTgt spid="504841"/>
                                        </p:tgtEl>
                                        <p:attrNameLst>
                                          <p:attrName>ppt_x</p:attrName>
                                        </p:attrNameLst>
                                      </p:cBhvr>
                                      <p:tavLst>
                                        <p:tav tm="0">
                                          <p:val>
                                            <p:strVal val="0-#ppt_w/2"/>
                                          </p:val>
                                        </p:tav>
                                        <p:tav tm="100000">
                                          <p:val>
                                            <p:strVal val="#ppt_x"/>
                                          </p:val>
                                        </p:tav>
                                      </p:tavLst>
                                    </p:anim>
                                    <p:anim calcmode="lin" valueType="num">
                                      <p:cBhvr additive="base">
                                        <p:cTn id="26" dur="500" fill="hold"/>
                                        <p:tgtEl>
                                          <p:spTgt spid="504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1279"/>
            <a:ext cx="6400800" cy="1447800"/>
          </a:xfrm>
        </p:spPr>
        <p:txBody>
          <a:bodyPr/>
          <a:lstStyle/>
          <a:p>
            <a:r>
              <a:rPr lang="en-US" sz="2000" dirty="0"/>
              <a:t>Primary </a:t>
            </a:r>
            <a:r>
              <a:rPr lang="en-US" sz="1800" dirty="0"/>
              <a:t>Spontaneous Pneumothorax</a:t>
            </a:r>
            <a:br>
              <a:rPr lang="en-US" sz="1800" dirty="0">
                <a:solidFill>
                  <a:schemeClr val="tx1"/>
                </a:solidFill>
              </a:rPr>
            </a:br>
            <a:r>
              <a:rPr lang="en-US" sz="1800" dirty="0"/>
              <a:t>Recurrence rates after definitive treatment of PSP</a:t>
            </a:r>
            <a:endParaRPr lang="en-US" dirty="0"/>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graphicFrame>
        <p:nvGraphicFramePr>
          <p:cNvPr id="3" name="Table 2">
            <a:extLst>
              <a:ext uri="{FF2B5EF4-FFF2-40B4-BE49-F238E27FC236}">
                <a16:creationId xmlns:a16="http://schemas.microsoft.com/office/drawing/2014/main" id="{67B4DCF4-96D7-4C1C-B40A-4DDB3730F826}"/>
              </a:ext>
            </a:extLst>
          </p:cNvPr>
          <p:cNvGraphicFramePr>
            <a:graphicFrameLocks noGrp="1"/>
          </p:cNvGraphicFramePr>
          <p:nvPr>
            <p:extLst>
              <p:ext uri="{D42A27DB-BD31-4B8C-83A1-F6EECF244321}">
                <p14:modId xmlns:p14="http://schemas.microsoft.com/office/powerpoint/2010/main" val="764680871"/>
              </p:ext>
            </p:extLst>
          </p:nvPr>
        </p:nvGraphicFramePr>
        <p:xfrm>
          <a:off x="457200" y="1631478"/>
          <a:ext cx="8229600" cy="4323611"/>
        </p:xfrm>
        <a:graphic>
          <a:graphicData uri="http://schemas.openxmlformats.org/drawingml/2006/table">
            <a:tbl>
              <a:tblPr firstRow="1" bandRow="1">
                <a:tableStyleId>{5C22544A-7EE6-4342-B048-85BDC9FD1C3A}</a:tableStyleId>
              </a:tblPr>
              <a:tblGrid>
                <a:gridCol w="1122218">
                  <a:extLst>
                    <a:ext uri="{9D8B030D-6E8A-4147-A177-3AD203B41FA5}">
                      <a16:colId xmlns:a16="http://schemas.microsoft.com/office/drawing/2014/main" val="2939245920"/>
                    </a:ext>
                  </a:extLst>
                </a:gridCol>
                <a:gridCol w="1945178">
                  <a:extLst>
                    <a:ext uri="{9D8B030D-6E8A-4147-A177-3AD203B41FA5}">
                      <a16:colId xmlns:a16="http://schemas.microsoft.com/office/drawing/2014/main" val="2022807275"/>
                    </a:ext>
                  </a:extLst>
                </a:gridCol>
                <a:gridCol w="590204">
                  <a:extLst>
                    <a:ext uri="{9D8B030D-6E8A-4147-A177-3AD203B41FA5}">
                      <a16:colId xmlns:a16="http://schemas.microsoft.com/office/drawing/2014/main" val="2984438885"/>
                    </a:ext>
                  </a:extLst>
                </a:gridCol>
                <a:gridCol w="1280160">
                  <a:extLst>
                    <a:ext uri="{9D8B030D-6E8A-4147-A177-3AD203B41FA5}">
                      <a16:colId xmlns:a16="http://schemas.microsoft.com/office/drawing/2014/main" val="3585889158"/>
                    </a:ext>
                  </a:extLst>
                </a:gridCol>
                <a:gridCol w="1496291">
                  <a:extLst>
                    <a:ext uri="{9D8B030D-6E8A-4147-A177-3AD203B41FA5}">
                      <a16:colId xmlns:a16="http://schemas.microsoft.com/office/drawing/2014/main" val="3285950901"/>
                    </a:ext>
                  </a:extLst>
                </a:gridCol>
                <a:gridCol w="1795549">
                  <a:extLst>
                    <a:ext uri="{9D8B030D-6E8A-4147-A177-3AD203B41FA5}">
                      <a16:colId xmlns:a16="http://schemas.microsoft.com/office/drawing/2014/main" val="1180400682"/>
                    </a:ext>
                  </a:extLst>
                </a:gridCol>
              </a:tblGrid>
              <a:tr h="626279">
                <a:tc>
                  <a:txBody>
                    <a:bodyPr/>
                    <a:lstStyle/>
                    <a:p>
                      <a:r>
                        <a:rPr lang="en-US" dirty="0">
                          <a:solidFill>
                            <a:schemeClr val="tx1"/>
                          </a:solidFill>
                        </a:rPr>
                        <a:t>Study </a:t>
                      </a:r>
                      <a:r>
                        <a:rPr lang="en-US" dirty="0" err="1">
                          <a:solidFill>
                            <a:schemeClr val="tx1"/>
                          </a:solidFill>
                        </a:rPr>
                        <a:t>Yr</a:t>
                      </a:r>
                      <a:endParaRPr lang="en-US" dirty="0">
                        <a:solidFill>
                          <a:schemeClr val="tx1"/>
                        </a:solidFill>
                      </a:endParaRPr>
                    </a:p>
                  </a:txBody>
                  <a:tcPr/>
                </a:tc>
                <a:tc>
                  <a:txBody>
                    <a:bodyPr/>
                    <a:lstStyle/>
                    <a:p>
                      <a:r>
                        <a:rPr lang="en-US" dirty="0">
                          <a:solidFill>
                            <a:schemeClr val="tx1"/>
                          </a:solidFill>
                        </a:rPr>
                        <a:t>Procedure</a:t>
                      </a:r>
                    </a:p>
                  </a:txBody>
                  <a:tcPr/>
                </a:tc>
                <a:tc>
                  <a:txBody>
                    <a:bodyPr/>
                    <a:lstStyle/>
                    <a:p>
                      <a:r>
                        <a:rPr lang="en-US" dirty="0">
                          <a:solidFill>
                            <a:schemeClr val="tx1"/>
                          </a:solidFill>
                        </a:rPr>
                        <a:t>n</a:t>
                      </a:r>
                    </a:p>
                  </a:txBody>
                  <a:tcPr/>
                </a:tc>
                <a:tc>
                  <a:txBody>
                    <a:bodyPr/>
                    <a:lstStyle/>
                    <a:p>
                      <a:r>
                        <a:rPr lang="en-US" dirty="0">
                          <a:solidFill>
                            <a:schemeClr val="tx1"/>
                          </a:solidFill>
                        </a:rPr>
                        <a:t>Follow up</a:t>
                      </a:r>
                    </a:p>
                    <a:p>
                      <a:r>
                        <a:rPr lang="en-US" dirty="0">
                          <a:solidFill>
                            <a:schemeClr val="tx1"/>
                          </a:solidFill>
                        </a:rPr>
                        <a:t>months</a:t>
                      </a:r>
                    </a:p>
                  </a:txBody>
                  <a:tcPr/>
                </a:tc>
                <a:tc>
                  <a:txBody>
                    <a:bodyPr/>
                    <a:lstStyle/>
                    <a:p>
                      <a:r>
                        <a:rPr lang="en-US" dirty="0">
                          <a:solidFill>
                            <a:schemeClr val="tx1"/>
                          </a:solidFill>
                        </a:rPr>
                        <a:t>Recurrence </a:t>
                      </a:r>
                    </a:p>
                  </a:txBody>
                  <a:tcPr/>
                </a:tc>
                <a:tc>
                  <a:txBody>
                    <a:bodyPr/>
                    <a:lstStyle/>
                    <a:p>
                      <a:r>
                        <a:rPr lang="en-US" dirty="0">
                          <a:solidFill>
                            <a:schemeClr val="tx1"/>
                          </a:solidFill>
                        </a:rPr>
                        <a:t>Complications</a:t>
                      </a:r>
                    </a:p>
                  </a:txBody>
                  <a:tcPr/>
                </a:tc>
                <a:extLst>
                  <a:ext uri="{0D108BD9-81ED-4DB2-BD59-A6C34878D82A}">
                    <a16:rowId xmlns:a16="http://schemas.microsoft.com/office/drawing/2014/main" val="2976733574"/>
                  </a:ext>
                </a:extLst>
              </a:tr>
              <a:tr h="626279">
                <a:tc>
                  <a:txBody>
                    <a:bodyPr/>
                    <a:lstStyle/>
                    <a:p>
                      <a:r>
                        <a:rPr lang="en-US" sz="1400" dirty="0"/>
                        <a:t>2015(1)</a:t>
                      </a:r>
                    </a:p>
                  </a:txBody>
                  <a:tcPr/>
                </a:tc>
                <a:tc>
                  <a:txBody>
                    <a:bodyPr/>
                    <a:lstStyle/>
                    <a:p>
                      <a:r>
                        <a:rPr lang="en-US" sz="1400" dirty="0"/>
                        <a:t>Talc poudrage via Chest tube</a:t>
                      </a:r>
                    </a:p>
                  </a:txBody>
                  <a:tcPr/>
                </a:tc>
                <a:tc>
                  <a:txBody>
                    <a:bodyPr/>
                    <a:lstStyle/>
                    <a:p>
                      <a:r>
                        <a:rPr lang="en-US" sz="1400" dirty="0"/>
                        <a:t>21</a:t>
                      </a:r>
                    </a:p>
                  </a:txBody>
                  <a:tcPr/>
                </a:tc>
                <a:tc>
                  <a:txBody>
                    <a:bodyPr/>
                    <a:lstStyle/>
                    <a:p>
                      <a:r>
                        <a:rPr lang="en-US" sz="1400" dirty="0"/>
                        <a:t>24</a:t>
                      </a:r>
                    </a:p>
                  </a:txBody>
                  <a:tcPr/>
                </a:tc>
                <a:tc>
                  <a:txBody>
                    <a:bodyPr/>
                    <a:lstStyle/>
                    <a:p>
                      <a:r>
                        <a:rPr lang="en-US" sz="1400" dirty="0"/>
                        <a:t>9.5%</a:t>
                      </a:r>
                    </a:p>
                  </a:txBody>
                  <a:tcPr/>
                </a:tc>
                <a:tc>
                  <a:txBody>
                    <a:bodyPr/>
                    <a:lstStyle/>
                    <a:p>
                      <a:r>
                        <a:rPr lang="en-US" sz="1400" dirty="0"/>
                        <a:t>None</a:t>
                      </a:r>
                    </a:p>
                  </a:txBody>
                  <a:tcPr/>
                </a:tc>
                <a:extLst>
                  <a:ext uri="{0D108BD9-81ED-4DB2-BD59-A6C34878D82A}">
                    <a16:rowId xmlns:a16="http://schemas.microsoft.com/office/drawing/2014/main" val="750126723"/>
                  </a:ext>
                </a:extLst>
              </a:tr>
              <a:tr h="581433">
                <a:tc>
                  <a:txBody>
                    <a:bodyPr/>
                    <a:lstStyle/>
                    <a:p>
                      <a:r>
                        <a:rPr lang="en-US" sz="1400" dirty="0"/>
                        <a:t>2005(2)</a:t>
                      </a:r>
                    </a:p>
                  </a:txBody>
                  <a:tcPr/>
                </a:tc>
                <a:tc>
                  <a:txBody>
                    <a:bodyPr/>
                    <a:lstStyle/>
                    <a:p>
                      <a:r>
                        <a:rPr lang="en-US" sz="1400" dirty="0"/>
                        <a:t>Tetracycline via chest tube</a:t>
                      </a:r>
                    </a:p>
                  </a:txBody>
                  <a:tcPr/>
                </a:tc>
                <a:tc>
                  <a:txBody>
                    <a:bodyPr/>
                    <a:lstStyle/>
                    <a:p>
                      <a:r>
                        <a:rPr lang="en-US" sz="1400" dirty="0"/>
                        <a:t>138</a:t>
                      </a:r>
                    </a:p>
                  </a:txBody>
                  <a:tcPr/>
                </a:tc>
                <a:tc>
                  <a:txBody>
                    <a:bodyPr/>
                    <a:lstStyle/>
                    <a:p>
                      <a:r>
                        <a:rPr lang="en-US" sz="1400" dirty="0"/>
                        <a:t>36</a:t>
                      </a:r>
                    </a:p>
                  </a:txBody>
                  <a:tcPr/>
                </a:tc>
                <a:tc>
                  <a:txBody>
                    <a:bodyPr/>
                    <a:lstStyle/>
                    <a:p>
                      <a:r>
                        <a:rPr lang="en-US" sz="1400" dirty="0"/>
                        <a:t>16%(</a:t>
                      </a:r>
                      <a:r>
                        <a:rPr lang="en-US" sz="1400" dirty="0" err="1"/>
                        <a:t>yr</a:t>
                      </a:r>
                      <a:r>
                        <a:rPr lang="en-US" sz="1400" dirty="0"/>
                        <a:t> 1)</a:t>
                      </a:r>
                    </a:p>
                    <a:p>
                      <a:r>
                        <a:rPr lang="en-US" sz="1400" dirty="0"/>
                        <a:t>27%(</a:t>
                      </a:r>
                      <a:r>
                        <a:rPr lang="en-US" sz="1400" dirty="0" err="1"/>
                        <a:t>yr</a:t>
                      </a:r>
                      <a:r>
                        <a:rPr lang="en-US" sz="1400" dirty="0"/>
                        <a:t> 3)</a:t>
                      </a:r>
                    </a:p>
                  </a:txBody>
                  <a:tcPr/>
                </a:tc>
                <a:tc>
                  <a:txBody>
                    <a:bodyPr/>
                    <a:lstStyle/>
                    <a:p>
                      <a:r>
                        <a:rPr lang="en-US" sz="1400" dirty="0"/>
                        <a:t>None</a:t>
                      </a:r>
                    </a:p>
                  </a:txBody>
                  <a:tcPr/>
                </a:tc>
                <a:extLst>
                  <a:ext uri="{0D108BD9-81ED-4DB2-BD59-A6C34878D82A}">
                    <a16:rowId xmlns:a16="http://schemas.microsoft.com/office/drawing/2014/main" val="2533547214"/>
                  </a:ext>
                </a:extLst>
              </a:tr>
              <a:tr h="581433">
                <a:tc>
                  <a:txBody>
                    <a:bodyPr/>
                    <a:lstStyle/>
                    <a:p>
                      <a:r>
                        <a:rPr lang="en-US" sz="1400" dirty="0"/>
                        <a:t>2013(3)</a:t>
                      </a:r>
                    </a:p>
                  </a:txBody>
                  <a:tcPr/>
                </a:tc>
                <a:tc>
                  <a:txBody>
                    <a:bodyPr/>
                    <a:lstStyle/>
                    <a:p>
                      <a:r>
                        <a:rPr lang="en-US" sz="1400" dirty="0"/>
                        <a:t>Minocycline via chest tube</a:t>
                      </a:r>
                    </a:p>
                  </a:txBody>
                  <a:tcPr/>
                </a:tc>
                <a:tc>
                  <a:txBody>
                    <a:bodyPr/>
                    <a:lstStyle/>
                    <a:p>
                      <a:r>
                        <a:rPr lang="en-US" sz="1400" dirty="0"/>
                        <a:t>214</a:t>
                      </a:r>
                    </a:p>
                  </a:txBody>
                  <a:tcPr/>
                </a:tc>
                <a:tc>
                  <a:txBody>
                    <a:bodyPr/>
                    <a:lstStyle/>
                    <a:p>
                      <a:r>
                        <a:rPr lang="en-US" sz="1400" dirty="0"/>
                        <a:t>12</a:t>
                      </a:r>
                    </a:p>
                  </a:txBody>
                  <a:tcPr/>
                </a:tc>
                <a:tc>
                  <a:txBody>
                    <a:bodyPr/>
                    <a:lstStyle/>
                    <a:p>
                      <a:r>
                        <a:rPr lang="en-US" sz="1400" dirty="0"/>
                        <a:t>29.2%</a:t>
                      </a:r>
                    </a:p>
                  </a:txBody>
                  <a:tcPr/>
                </a:tc>
                <a:tc>
                  <a:txBody>
                    <a:bodyPr/>
                    <a:lstStyle/>
                    <a:p>
                      <a:r>
                        <a:rPr lang="en-US" sz="1400" dirty="0"/>
                        <a:t>None</a:t>
                      </a:r>
                    </a:p>
                  </a:txBody>
                  <a:tcPr/>
                </a:tc>
                <a:extLst>
                  <a:ext uri="{0D108BD9-81ED-4DB2-BD59-A6C34878D82A}">
                    <a16:rowId xmlns:a16="http://schemas.microsoft.com/office/drawing/2014/main" val="3630365118"/>
                  </a:ext>
                </a:extLst>
              </a:tr>
              <a:tr h="581433">
                <a:tc>
                  <a:txBody>
                    <a:bodyPr/>
                    <a:lstStyle/>
                    <a:p>
                      <a:r>
                        <a:rPr lang="en-US" sz="1400" dirty="0"/>
                        <a:t>2003(4)</a:t>
                      </a:r>
                    </a:p>
                  </a:txBody>
                  <a:tcPr/>
                </a:tc>
                <a:tc>
                  <a:txBody>
                    <a:bodyPr/>
                    <a:lstStyle/>
                    <a:p>
                      <a:r>
                        <a:rPr lang="en-US" sz="1400" b="0" i="0" kern="1200" dirty="0" err="1">
                          <a:solidFill>
                            <a:schemeClr val="dk1"/>
                          </a:solidFill>
                          <a:effectLst/>
                          <a:latin typeface="+mn-lt"/>
                          <a:ea typeface="+mn-ea"/>
                          <a:cs typeface="+mn-cs"/>
                        </a:rPr>
                        <a:t>Videothoracoscopic</a:t>
                      </a:r>
                      <a:r>
                        <a:rPr lang="en-US" sz="1400" b="0" i="0" kern="1200" dirty="0">
                          <a:solidFill>
                            <a:schemeClr val="dk1"/>
                          </a:solidFill>
                          <a:effectLst/>
                          <a:latin typeface="+mn-lt"/>
                          <a:ea typeface="+mn-ea"/>
                          <a:cs typeface="+mn-cs"/>
                        </a:rPr>
                        <a:t> bleb excision and pleural abrasion</a:t>
                      </a:r>
                      <a:endParaRPr lang="en-US" sz="1400" dirty="0"/>
                    </a:p>
                  </a:txBody>
                  <a:tcPr/>
                </a:tc>
                <a:tc>
                  <a:txBody>
                    <a:bodyPr/>
                    <a:lstStyle/>
                    <a:p>
                      <a:r>
                        <a:rPr lang="en-US" sz="1400" dirty="0"/>
                        <a:t>167</a:t>
                      </a:r>
                    </a:p>
                  </a:txBody>
                  <a:tcPr/>
                </a:tc>
                <a:tc>
                  <a:txBody>
                    <a:bodyPr/>
                    <a:lstStyle/>
                    <a:p>
                      <a:r>
                        <a:rPr lang="en-US" sz="1400" dirty="0"/>
                        <a:t>93</a:t>
                      </a:r>
                    </a:p>
                  </a:txBody>
                  <a:tcPr/>
                </a:tc>
                <a:tc>
                  <a:txBody>
                    <a:bodyPr/>
                    <a:lstStyle/>
                    <a:p>
                      <a:r>
                        <a:rPr lang="en-US" sz="1400" dirty="0"/>
                        <a:t>3%</a:t>
                      </a:r>
                    </a:p>
                  </a:txBody>
                  <a:tcPr/>
                </a:tc>
                <a:tc>
                  <a:txBody>
                    <a:bodyPr/>
                    <a:lstStyle/>
                    <a:p>
                      <a:r>
                        <a:rPr lang="en-US" sz="1400" dirty="0"/>
                        <a:t>27.4%( air leak, pneumonia),0 deaths</a:t>
                      </a:r>
                    </a:p>
                  </a:txBody>
                  <a:tcPr/>
                </a:tc>
                <a:extLst>
                  <a:ext uri="{0D108BD9-81ED-4DB2-BD59-A6C34878D82A}">
                    <a16:rowId xmlns:a16="http://schemas.microsoft.com/office/drawing/2014/main" val="664932190"/>
                  </a:ext>
                </a:extLst>
              </a:tr>
              <a:tr h="581433">
                <a:tc>
                  <a:txBody>
                    <a:bodyPr/>
                    <a:lstStyle/>
                    <a:p>
                      <a:r>
                        <a:rPr lang="en-US" sz="1400" dirty="0"/>
                        <a:t>2010(5)</a:t>
                      </a:r>
                    </a:p>
                  </a:txBody>
                  <a:tcPr/>
                </a:tc>
                <a:tc>
                  <a:txBody>
                    <a:bodyPr/>
                    <a:lstStyle/>
                    <a:p>
                      <a:r>
                        <a:rPr lang="en-US" sz="1400" dirty="0"/>
                        <a:t>VATS bullectomy and talc poudrage</a:t>
                      </a:r>
                    </a:p>
                  </a:txBody>
                  <a:tcPr/>
                </a:tc>
                <a:tc>
                  <a:txBody>
                    <a:bodyPr/>
                    <a:lstStyle/>
                    <a:p>
                      <a:r>
                        <a:rPr lang="en-US" sz="1400" dirty="0"/>
                        <a:t>124</a:t>
                      </a:r>
                    </a:p>
                  </a:txBody>
                  <a:tcPr/>
                </a:tc>
                <a:tc>
                  <a:txBody>
                    <a:bodyPr/>
                    <a:lstStyle/>
                    <a:p>
                      <a:r>
                        <a:rPr lang="en-US" sz="1400" dirty="0"/>
                        <a:t>12</a:t>
                      </a:r>
                    </a:p>
                  </a:txBody>
                  <a:tcPr/>
                </a:tc>
                <a:tc>
                  <a:txBody>
                    <a:bodyPr/>
                    <a:lstStyle/>
                    <a:p>
                      <a:r>
                        <a:rPr lang="en-US" sz="1400" dirty="0"/>
                        <a:t>0</a:t>
                      </a:r>
                    </a:p>
                  </a:txBody>
                  <a:tcPr/>
                </a:tc>
                <a:tc>
                  <a:txBody>
                    <a:bodyPr/>
                    <a:lstStyle/>
                    <a:p>
                      <a:r>
                        <a:rPr lang="en-US" sz="1400" dirty="0"/>
                        <a:t>5.6%</a:t>
                      </a:r>
                    </a:p>
                  </a:txBody>
                  <a:tcPr/>
                </a:tc>
                <a:extLst>
                  <a:ext uri="{0D108BD9-81ED-4DB2-BD59-A6C34878D82A}">
                    <a16:rowId xmlns:a16="http://schemas.microsoft.com/office/drawing/2014/main" val="3127821733"/>
                  </a:ext>
                </a:extLst>
              </a:tr>
              <a:tr h="581433">
                <a:tc>
                  <a:txBody>
                    <a:bodyPr/>
                    <a:lstStyle/>
                    <a:p>
                      <a:r>
                        <a:rPr lang="en-US" sz="1400" dirty="0"/>
                        <a:t>2008(6)</a:t>
                      </a:r>
                    </a:p>
                  </a:txBody>
                  <a:tcPr/>
                </a:tc>
                <a:tc>
                  <a:txBody>
                    <a:bodyPr/>
                    <a:lstStyle/>
                    <a:p>
                      <a:r>
                        <a:rPr lang="en-US" sz="1400" dirty="0"/>
                        <a:t>Open thoracotomy</a:t>
                      </a:r>
                    </a:p>
                  </a:txBody>
                  <a:tcPr/>
                </a:tc>
                <a:tc>
                  <a:txBody>
                    <a:bodyPr/>
                    <a:lstStyle/>
                    <a:p>
                      <a:r>
                        <a:rPr lang="en-US" sz="1400" dirty="0"/>
                        <a:t>82</a:t>
                      </a:r>
                    </a:p>
                  </a:txBody>
                  <a:tcPr/>
                </a:tc>
                <a:tc>
                  <a:txBody>
                    <a:bodyPr/>
                    <a:lstStyle/>
                    <a:p>
                      <a:r>
                        <a:rPr lang="en-US" sz="1400" dirty="0"/>
                        <a:t>6</a:t>
                      </a:r>
                    </a:p>
                  </a:txBody>
                  <a:tcPr/>
                </a:tc>
                <a:tc>
                  <a:txBody>
                    <a:bodyPr/>
                    <a:lstStyle/>
                    <a:p>
                      <a:r>
                        <a:rPr lang="en-US" sz="1400" dirty="0"/>
                        <a:t>0</a:t>
                      </a:r>
                    </a:p>
                  </a:txBody>
                  <a:tcPr/>
                </a:tc>
                <a:tc>
                  <a:txBody>
                    <a:bodyPr/>
                    <a:lstStyle/>
                    <a:p>
                      <a:r>
                        <a:rPr lang="en-US" sz="1400" dirty="0"/>
                        <a:t>19.3%</a:t>
                      </a:r>
                    </a:p>
                  </a:txBody>
                  <a:tcPr/>
                </a:tc>
                <a:extLst>
                  <a:ext uri="{0D108BD9-81ED-4DB2-BD59-A6C34878D82A}">
                    <a16:rowId xmlns:a16="http://schemas.microsoft.com/office/drawing/2014/main" val="2347976098"/>
                  </a:ext>
                </a:extLst>
              </a:tr>
            </a:tbl>
          </a:graphicData>
        </a:graphic>
      </p:graphicFrame>
      <p:sp>
        <p:nvSpPr>
          <p:cNvPr id="7" name="Rectangle 1">
            <a:extLst>
              <a:ext uri="{FF2B5EF4-FFF2-40B4-BE49-F238E27FC236}">
                <a16:creationId xmlns:a16="http://schemas.microsoft.com/office/drawing/2014/main" id="{69B32842-DEA5-4162-B583-75D2ED01A064}"/>
              </a:ext>
            </a:extLst>
          </p:cNvPr>
          <p:cNvSpPr>
            <a:spLocks noChangeArrowheads="1"/>
          </p:cNvSpPr>
          <p:nvPr/>
        </p:nvSpPr>
        <p:spPr bwMode="auto">
          <a:xfrm>
            <a:off x="1828800" y="6002679"/>
            <a:ext cx="78395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 </a:t>
            </a:r>
            <a:r>
              <a:rPr kumimoji="0" lang="en-US" altLang="en-US" sz="1000" b="0" i="0" u="none" strike="noStrike" cap="none" normalizeH="0" baseline="0" dirty="0">
                <a:ln>
                  <a:noFill/>
                </a:ln>
                <a:solidFill>
                  <a:schemeClr val="tx1"/>
                </a:solidFill>
                <a:effectLst/>
                <a:latin typeface="Arial" panose="020B0604020202020204" pitchFamily="34" charset="0"/>
              </a:rPr>
              <a:t>1. J </a:t>
            </a:r>
            <a:r>
              <a:rPr kumimoji="0" lang="en-US" altLang="en-US" sz="1000" b="0" i="0" u="none" strike="noStrike" cap="none" normalizeH="0" baseline="0" dirty="0" err="1">
                <a:ln>
                  <a:noFill/>
                </a:ln>
                <a:solidFill>
                  <a:schemeClr val="tx1"/>
                </a:solidFill>
                <a:effectLst/>
                <a:latin typeface="Arial" panose="020B0604020202020204" pitchFamily="34" charset="0"/>
              </a:rPr>
              <a:t>Bronchology</a:t>
            </a: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1000" b="0" i="0" u="none" strike="noStrike" cap="none" normalizeH="0" baseline="0" dirty="0" err="1">
                <a:ln>
                  <a:noFill/>
                </a:ln>
                <a:solidFill>
                  <a:schemeClr val="tx1"/>
                </a:solidFill>
                <a:effectLst/>
                <a:latin typeface="Arial" panose="020B0604020202020204" pitchFamily="34" charset="0"/>
              </a:rPr>
              <a:t>Interv</a:t>
            </a: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1000" b="0" i="0" u="none" strike="noStrike" cap="none" normalizeH="0" baseline="0" dirty="0" err="1">
                <a:ln>
                  <a:noFill/>
                </a:ln>
                <a:solidFill>
                  <a:schemeClr val="tx1"/>
                </a:solidFill>
                <a:effectLst/>
                <a:latin typeface="Arial" panose="020B0604020202020204" pitchFamily="34" charset="0"/>
              </a:rPr>
              <a:t>Pulmonol</a:t>
            </a:r>
            <a:r>
              <a:rPr kumimoji="0" lang="en-US" altLang="en-US" sz="1000" b="0" i="0" u="none" strike="noStrike" cap="none" normalizeH="0" baseline="0" dirty="0">
                <a:ln>
                  <a:noFill/>
                </a:ln>
                <a:solidFill>
                  <a:srgbClr val="333333"/>
                </a:solidFill>
                <a:effectLst/>
                <a:latin typeface="interfaceregular"/>
              </a:rPr>
              <a:t> 2015;</a:t>
            </a:r>
            <a:r>
              <a:rPr kumimoji="0" lang="en-US" altLang="en-US" sz="1000" b="1" i="0" u="none" strike="noStrike" cap="none" normalizeH="0" baseline="0" dirty="0">
                <a:ln>
                  <a:noFill/>
                </a:ln>
                <a:solidFill>
                  <a:srgbClr val="333333"/>
                </a:solidFill>
                <a:effectLst/>
                <a:latin typeface="interfaceregular"/>
              </a:rPr>
              <a:t>22</a:t>
            </a:r>
            <a:r>
              <a:rPr kumimoji="0" lang="en-US" altLang="en-US" sz="1000" b="0" i="0" u="none" strike="noStrike" cap="none" normalizeH="0" baseline="0" dirty="0">
                <a:ln>
                  <a:noFill/>
                </a:ln>
                <a:solidFill>
                  <a:srgbClr val="333333"/>
                </a:solidFill>
                <a:effectLst/>
                <a:latin typeface="interfaceregular"/>
              </a:rPr>
              <a:t>:48–51      </a:t>
            </a:r>
            <a:r>
              <a:rPr lang="en-US" altLang="en-US" sz="1000" dirty="0">
                <a:solidFill>
                  <a:srgbClr val="333333"/>
                </a:solidFill>
                <a:latin typeface="interfaceregular"/>
              </a:rPr>
              <a:t>              4. </a:t>
            </a:r>
            <a:r>
              <a:rPr lang="en-US" altLang="en-US" sz="1000" dirty="0">
                <a:solidFill>
                  <a:srgbClr val="333333"/>
                </a:solidFill>
              </a:rPr>
              <a:t>Ann </a:t>
            </a:r>
            <a:r>
              <a:rPr lang="en-US" altLang="en-US" sz="1000" dirty="0" err="1">
                <a:solidFill>
                  <a:srgbClr val="333333"/>
                </a:solidFill>
              </a:rPr>
              <a:t>Thorac</a:t>
            </a:r>
            <a:r>
              <a:rPr lang="en-US" altLang="en-US" sz="1000" dirty="0">
                <a:solidFill>
                  <a:srgbClr val="333333"/>
                </a:solidFill>
              </a:rPr>
              <a:t> </a:t>
            </a:r>
            <a:r>
              <a:rPr lang="en-US" altLang="en-US" sz="1000" dirty="0" err="1">
                <a:solidFill>
                  <a:srgbClr val="333333"/>
                </a:solidFill>
              </a:rPr>
              <a:t>Surg</a:t>
            </a:r>
            <a:r>
              <a:rPr lang="en-US" altLang="en-US" sz="1000" dirty="0">
                <a:solidFill>
                  <a:srgbClr val="333333"/>
                </a:solidFill>
              </a:rPr>
              <a:t> 2003;75:960-65</a:t>
            </a:r>
            <a:endParaRPr lang="en-US" altLang="en-US" sz="1000" dirty="0"/>
          </a:p>
          <a:p>
            <a:r>
              <a:rPr lang="en-US" altLang="en-US" sz="1000" dirty="0">
                <a:solidFill>
                  <a:srgbClr val="333333"/>
                </a:solidFill>
                <a:latin typeface="interfaceregular"/>
              </a:rPr>
              <a:t> 2. </a:t>
            </a:r>
            <a:r>
              <a:rPr lang="en-US" altLang="en-US" sz="1000" dirty="0" err="1"/>
              <a:t>Respirology</a:t>
            </a:r>
            <a:r>
              <a:rPr lang="en-US" altLang="en-US" sz="1000" dirty="0">
                <a:solidFill>
                  <a:srgbClr val="333333"/>
                </a:solidFill>
                <a:latin typeface="interfaceregular"/>
              </a:rPr>
              <a:t> 2005;</a:t>
            </a:r>
            <a:r>
              <a:rPr lang="en-US" altLang="en-US" sz="1000" b="1" dirty="0">
                <a:solidFill>
                  <a:srgbClr val="333333"/>
                </a:solidFill>
                <a:latin typeface="interfaceregular"/>
              </a:rPr>
              <a:t>10</a:t>
            </a:r>
            <a:r>
              <a:rPr lang="en-US" altLang="en-US" sz="1000" dirty="0">
                <a:solidFill>
                  <a:srgbClr val="333333"/>
                </a:solidFill>
                <a:latin typeface="interfaceregular"/>
              </a:rPr>
              <a:t>:378–84                                                       </a:t>
            </a:r>
            <a:r>
              <a:rPr lang="en-US" altLang="en-US" sz="1000" dirty="0">
                <a:latin typeface="+mn-lt"/>
              </a:rPr>
              <a:t>5. </a:t>
            </a:r>
            <a:r>
              <a:rPr lang="en-US" altLang="en-US" sz="1000" dirty="0"/>
              <a:t>J </a:t>
            </a:r>
            <a:r>
              <a:rPr lang="en-US" altLang="en-US" sz="1000" dirty="0" err="1"/>
              <a:t>Thorac</a:t>
            </a:r>
            <a:r>
              <a:rPr lang="en-US" altLang="en-US" sz="1000" dirty="0"/>
              <a:t> </a:t>
            </a:r>
            <a:r>
              <a:rPr lang="en-US" altLang="en-US" sz="1000" dirty="0" err="1"/>
              <a:t>Cardiovasc</a:t>
            </a:r>
            <a:r>
              <a:rPr lang="en-US" altLang="en-US" sz="1000" dirty="0"/>
              <a:t> </a:t>
            </a:r>
            <a:r>
              <a:rPr lang="en-US" altLang="en-US" sz="1000" dirty="0" err="1"/>
              <a:t>Surg</a:t>
            </a:r>
            <a:r>
              <a:rPr lang="en-US" altLang="en-US" sz="1000" dirty="0">
                <a:solidFill>
                  <a:srgbClr val="333333"/>
                </a:solidFill>
                <a:latin typeface="interfaceregular"/>
              </a:rPr>
              <a:t> 2010;</a:t>
            </a:r>
            <a:r>
              <a:rPr lang="en-US" altLang="en-US" sz="1000" b="1" dirty="0">
                <a:solidFill>
                  <a:srgbClr val="333333"/>
                </a:solidFill>
                <a:latin typeface="interfaceregular"/>
              </a:rPr>
              <a:t>140</a:t>
            </a:r>
            <a:r>
              <a:rPr lang="en-US" altLang="en-US" sz="1000" dirty="0">
                <a:solidFill>
                  <a:srgbClr val="333333"/>
                </a:solidFill>
                <a:latin typeface="interfaceregular"/>
              </a:rPr>
              <a:t>:1272–5 </a:t>
            </a:r>
          </a:p>
          <a:p>
            <a:r>
              <a:rPr lang="en-US" altLang="en-US" sz="1000" dirty="0">
                <a:solidFill>
                  <a:srgbClr val="333333"/>
                </a:solidFill>
                <a:latin typeface="interfaceregular"/>
              </a:rPr>
              <a:t> 3. </a:t>
            </a:r>
            <a:r>
              <a:rPr lang="en-US" altLang="en-US" sz="1000" dirty="0"/>
              <a:t>Lancet</a:t>
            </a:r>
            <a:r>
              <a:rPr lang="en-US" altLang="en-US" sz="1000" dirty="0">
                <a:solidFill>
                  <a:srgbClr val="333333"/>
                </a:solidFill>
                <a:latin typeface="interfaceregular"/>
              </a:rPr>
              <a:t> 2013;</a:t>
            </a:r>
            <a:r>
              <a:rPr lang="en-US" altLang="en-US" sz="1000" b="1" dirty="0">
                <a:solidFill>
                  <a:srgbClr val="333333"/>
                </a:solidFill>
                <a:latin typeface="interfaceregular"/>
              </a:rPr>
              <a:t>381</a:t>
            </a:r>
            <a:r>
              <a:rPr lang="en-US" altLang="en-US" sz="1000" dirty="0">
                <a:solidFill>
                  <a:srgbClr val="333333"/>
                </a:solidFill>
                <a:latin typeface="interfaceregular"/>
              </a:rPr>
              <a:t>:1277–82                                                             6. </a:t>
            </a:r>
            <a:r>
              <a:rPr lang="en-US" sz="1000" dirty="0"/>
              <a:t>Ann </a:t>
            </a:r>
            <a:r>
              <a:rPr lang="en-US" sz="1000" dirty="0" err="1"/>
              <a:t>Thorac</a:t>
            </a:r>
            <a:r>
              <a:rPr lang="en-US" sz="1000" dirty="0"/>
              <a:t> Med. </a:t>
            </a:r>
            <a:r>
              <a:rPr lang="en-US" sz="1000" b="1" dirty="0"/>
              <a:t>2008</a:t>
            </a:r>
            <a:r>
              <a:rPr lang="en-US" sz="1000" dirty="0"/>
              <a:t> Jan;3(1):9-12.</a:t>
            </a:r>
            <a:endParaRPr lang="en-US" altLang="en-US" sz="1000" dirty="0">
              <a:solidFill>
                <a:srgbClr val="333333"/>
              </a:solidFill>
              <a:latin typeface="interfaceregular"/>
            </a:endParaRPr>
          </a:p>
        </p:txBody>
      </p:sp>
      <p:sp>
        <p:nvSpPr>
          <p:cNvPr id="10" name="Rectangle 4">
            <a:extLst>
              <a:ext uri="{FF2B5EF4-FFF2-40B4-BE49-F238E27FC236}">
                <a16:creationId xmlns:a16="http://schemas.microsoft.com/office/drawing/2014/main" id="{E8AD82B8-F5A9-4484-9BC5-805D7507CCCD}"/>
              </a:ext>
            </a:extLst>
          </p:cNvPr>
          <p:cNvSpPr>
            <a:spLocks noChangeArrowheads="1"/>
          </p:cNvSpPr>
          <p:nvPr/>
        </p:nvSpPr>
        <p:spPr bwMode="auto">
          <a:xfrm>
            <a:off x="0" y="-107722"/>
            <a:ext cx="2135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6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C914-6287-45DB-9F8C-905B377948FE}"/>
              </a:ext>
            </a:extLst>
          </p:cNvPr>
          <p:cNvSpPr>
            <a:spLocks noGrp="1"/>
          </p:cNvSpPr>
          <p:nvPr>
            <p:ph type="title"/>
          </p:nvPr>
        </p:nvSpPr>
        <p:spPr/>
        <p:txBody>
          <a:bodyPr/>
          <a:lstStyle/>
          <a:p>
            <a:r>
              <a:rPr lang="en-US" sz="2400" dirty="0"/>
              <a:t>Primary Spontaneous Pneumothorax</a:t>
            </a:r>
            <a:br>
              <a:rPr lang="en-US" sz="2400" dirty="0"/>
            </a:br>
            <a:r>
              <a:rPr lang="en-US" sz="2400" dirty="0"/>
              <a:t>VATS</a:t>
            </a:r>
          </a:p>
        </p:txBody>
      </p:sp>
      <p:pic>
        <p:nvPicPr>
          <p:cNvPr id="5122" name="Picture 2" descr="Image result for VATS">
            <a:extLst>
              <a:ext uri="{FF2B5EF4-FFF2-40B4-BE49-F238E27FC236}">
                <a16:creationId xmlns:a16="http://schemas.microsoft.com/office/drawing/2014/main" id="{03BE84D4-FA4E-4C01-B745-03ABD097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004545" cy="409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5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068"/>
            <a:ext cx="6400800" cy="1447800"/>
          </a:xfrm>
        </p:spPr>
        <p:txBody>
          <a:bodyPr/>
          <a:lstStyle/>
          <a:p>
            <a:r>
              <a:rPr lang="en-US" sz="2400" dirty="0"/>
              <a:t>Primary Spontaneous Pneumothorax</a:t>
            </a:r>
            <a:br>
              <a:rPr lang="en-US" sz="2400" dirty="0"/>
            </a:br>
            <a:endParaRPr lang="en-US" sz="2400" dirty="0"/>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96B7AA4D-1739-42BD-BA80-1F7BC12F9458}"/>
              </a:ext>
            </a:extLst>
          </p:cNvPr>
          <p:cNvSpPr txBox="1"/>
          <p:nvPr/>
        </p:nvSpPr>
        <p:spPr>
          <a:xfrm>
            <a:off x="5423110" y="6002179"/>
            <a:ext cx="3720890" cy="246221"/>
          </a:xfrm>
          <a:prstGeom prst="rect">
            <a:avLst/>
          </a:prstGeom>
          <a:noFill/>
        </p:spPr>
        <p:txBody>
          <a:bodyPr wrap="none" rtlCol="0">
            <a:spAutoFit/>
          </a:bodyPr>
          <a:lstStyle/>
          <a:p>
            <a:r>
              <a:rPr lang="en-US" sz="1000" dirty="0"/>
              <a:t>Case courtesy of Dr Henry Knipe, Radiopaedia.org, </a:t>
            </a:r>
            <a:r>
              <a:rPr lang="en-US" sz="1000" dirty="0" err="1"/>
              <a:t>rID</a:t>
            </a:r>
            <a:r>
              <a:rPr lang="en-US" sz="1000" dirty="0"/>
              <a:t>: 27798</a:t>
            </a:r>
          </a:p>
        </p:txBody>
      </p:sp>
      <p:pic>
        <p:nvPicPr>
          <p:cNvPr id="9" name="Picture 8">
            <a:extLst>
              <a:ext uri="{FF2B5EF4-FFF2-40B4-BE49-F238E27FC236}">
                <a16:creationId xmlns:a16="http://schemas.microsoft.com/office/drawing/2014/main" id="{CBED82A9-61F1-425F-A446-BCAD93322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994" y="1541620"/>
            <a:ext cx="5943600" cy="4401980"/>
          </a:xfrm>
          <a:prstGeom prst="rect">
            <a:avLst/>
          </a:prstGeom>
        </p:spPr>
      </p:pic>
      <p:cxnSp>
        <p:nvCxnSpPr>
          <p:cNvPr id="11" name="Straight Arrow Connector 10">
            <a:extLst>
              <a:ext uri="{FF2B5EF4-FFF2-40B4-BE49-F238E27FC236}">
                <a16:creationId xmlns:a16="http://schemas.microsoft.com/office/drawing/2014/main" id="{BCAD5323-FB92-44E2-B03F-9C5BE47237A4}"/>
              </a:ext>
            </a:extLst>
          </p:cNvPr>
          <p:cNvCxnSpPr/>
          <p:nvPr/>
        </p:nvCxnSpPr>
        <p:spPr bwMode="auto">
          <a:xfrm>
            <a:off x="1828800" y="2243974"/>
            <a:ext cx="1447800" cy="228600"/>
          </a:xfrm>
          <a:prstGeom prst="straightConnector1">
            <a:avLst/>
          </a:prstGeom>
          <a:gradFill rotWithShape="1">
            <a:gsLst>
              <a:gs pos="0">
                <a:srgbClr val="2073A8"/>
              </a:gs>
              <a:gs pos="100000">
                <a:schemeClr val="bg1"/>
              </a:gs>
            </a:gsLst>
            <a:lin ang="5400000" scaled="1"/>
          </a:gra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75517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32955-D290-3E4C-BAA0-C9D41DD60A84}"/>
              </a:ext>
            </a:extLst>
          </p:cNvPr>
          <p:cNvSpPr>
            <a:spLocks noGrp="1"/>
          </p:cNvSpPr>
          <p:nvPr>
            <p:ph idx="1"/>
          </p:nvPr>
        </p:nvSpPr>
        <p:spPr/>
        <p:txBody>
          <a:bodyPr anchor="t"/>
          <a:lstStyle/>
          <a:p>
            <a:r>
              <a:rPr lang="en-US" sz="1800" dirty="0"/>
              <a:t>Question 1:</a:t>
            </a:r>
          </a:p>
          <a:p>
            <a:r>
              <a:rPr lang="en-US" sz="1800" dirty="0"/>
              <a:t>A 26 year-old male presented to the emergency department with right sided chest pain that started suddenly 2 hours ago. The patient does not have any other symptoms. His pulse oximetry indicated 100% on room air. His vital signs were: heart rate: 80 per minute, respiratory rate: 18 per minute and blood pressure: 115/75. The patient never had lung disease and has no past medical history. He started smoking 8 years ago about half pack a day. </a:t>
            </a:r>
          </a:p>
          <a:p>
            <a:r>
              <a:rPr lang="en-US" sz="1800" dirty="0"/>
              <a:t>Physical examination including lung auscultation was normal.</a:t>
            </a:r>
          </a:p>
          <a:p>
            <a:r>
              <a:rPr lang="en-US" sz="1800" dirty="0"/>
              <a:t>A chest x-ray showed right apical pneumothorax that is 3 cm from the apex. </a:t>
            </a:r>
          </a:p>
          <a:p>
            <a:r>
              <a:rPr lang="en-US" sz="1800" dirty="0"/>
              <a:t> </a:t>
            </a:r>
          </a:p>
          <a:p>
            <a:r>
              <a:rPr lang="en-US" sz="1800" dirty="0"/>
              <a:t>What is next step?</a:t>
            </a:r>
          </a:p>
        </p:txBody>
      </p:sp>
      <p:sp>
        <p:nvSpPr>
          <p:cNvPr id="4" name="Title 1">
            <a:extLst>
              <a:ext uri="{FF2B5EF4-FFF2-40B4-BE49-F238E27FC236}">
                <a16:creationId xmlns:a16="http://schemas.microsoft.com/office/drawing/2014/main" id="{4899FD41-0011-A04D-BFCF-84B7C22573D4}"/>
              </a:ext>
            </a:extLst>
          </p:cNvPr>
          <p:cNvSpPr>
            <a:spLocks noGrp="1"/>
          </p:cNvSpPr>
          <p:nvPr>
            <p:ph type="title"/>
          </p:nvPr>
        </p:nvSpPr>
        <p:spPr>
          <a:xfrm>
            <a:off x="2743200" y="0"/>
            <a:ext cx="6400800" cy="1447800"/>
          </a:xfrm>
        </p:spPr>
        <p:txBody>
          <a:bodyPr/>
          <a:lstStyle/>
          <a:p>
            <a:r>
              <a:rPr lang="en-US" sz="2400" dirty="0"/>
              <a:t>Primary Spontaneous Pneumothorax</a:t>
            </a:r>
            <a:br>
              <a:rPr lang="en-US" sz="2400" dirty="0"/>
            </a:br>
            <a:r>
              <a:rPr lang="en-US" sz="2400" dirty="0"/>
              <a:t>Knowledge Assessment</a:t>
            </a:r>
          </a:p>
        </p:txBody>
      </p:sp>
    </p:spTree>
    <p:extLst>
      <p:ext uri="{BB962C8B-B14F-4D97-AF65-F5344CB8AC3E}">
        <p14:creationId xmlns:p14="http://schemas.microsoft.com/office/powerpoint/2010/main" val="90618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41CEF-FC52-5A41-B856-14D3EB9225A3}"/>
              </a:ext>
            </a:extLst>
          </p:cNvPr>
          <p:cNvSpPr>
            <a:spLocks noGrp="1"/>
          </p:cNvSpPr>
          <p:nvPr>
            <p:ph idx="1"/>
          </p:nvPr>
        </p:nvSpPr>
        <p:spPr/>
        <p:txBody>
          <a:bodyPr anchor="t"/>
          <a:lstStyle/>
          <a:p>
            <a:r>
              <a:rPr lang="en-US" sz="1800" dirty="0"/>
              <a:t>Answer for question 1:</a:t>
            </a:r>
          </a:p>
          <a:p>
            <a:endParaRPr lang="en-US" sz="1800" dirty="0"/>
          </a:p>
          <a:p>
            <a:r>
              <a:rPr lang="en-US" sz="1800" dirty="0"/>
              <a:t>Because the patient is symptomatic, the next would be to perform needle aspiration of the right pneumothorax. Ultrasound of the chest may help in choosing the site of pneumothorax to place the needle. The patient may be observed for 6 hours with repeat imaging to evaluate for recurrence. </a:t>
            </a:r>
          </a:p>
          <a:p>
            <a:r>
              <a:rPr lang="en-US" sz="1800" dirty="0"/>
              <a:t>Another option is to place a small bore chest tube for drainage. </a:t>
            </a:r>
          </a:p>
          <a:p>
            <a:endParaRPr lang="en-US" sz="1800" dirty="0"/>
          </a:p>
          <a:p>
            <a:endParaRPr lang="en-US" sz="1800" dirty="0"/>
          </a:p>
          <a:p>
            <a:endParaRPr lang="en-US" sz="1800" dirty="0"/>
          </a:p>
        </p:txBody>
      </p:sp>
      <p:sp>
        <p:nvSpPr>
          <p:cNvPr id="4" name="Title 1">
            <a:extLst>
              <a:ext uri="{FF2B5EF4-FFF2-40B4-BE49-F238E27FC236}">
                <a16:creationId xmlns:a16="http://schemas.microsoft.com/office/drawing/2014/main" id="{CC4E7214-6794-DA49-8FAE-96F8A07B8535}"/>
              </a:ext>
            </a:extLst>
          </p:cNvPr>
          <p:cNvSpPr>
            <a:spLocks noGrp="1"/>
          </p:cNvSpPr>
          <p:nvPr>
            <p:ph type="title"/>
          </p:nvPr>
        </p:nvSpPr>
        <p:spPr>
          <a:xfrm>
            <a:off x="2743200" y="0"/>
            <a:ext cx="6400800" cy="1447800"/>
          </a:xfrm>
        </p:spPr>
        <p:txBody>
          <a:bodyPr/>
          <a:lstStyle/>
          <a:p>
            <a:r>
              <a:rPr lang="en-US" sz="2400" dirty="0"/>
              <a:t>Primary Spontaneous Pneumothorax</a:t>
            </a:r>
            <a:br>
              <a:rPr lang="en-US" sz="2400" dirty="0"/>
            </a:br>
            <a:r>
              <a:rPr lang="en-US" sz="2400" dirty="0"/>
              <a:t>Knowledge Assessment</a:t>
            </a:r>
          </a:p>
        </p:txBody>
      </p:sp>
    </p:spTree>
    <p:extLst>
      <p:ext uri="{BB962C8B-B14F-4D97-AF65-F5344CB8AC3E}">
        <p14:creationId xmlns:p14="http://schemas.microsoft.com/office/powerpoint/2010/main" val="50917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88B3-1875-A144-BBB8-FD3759515B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927AC4-C182-7543-BDBA-5F479E854AD6}"/>
              </a:ext>
            </a:extLst>
          </p:cNvPr>
          <p:cNvSpPr>
            <a:spLocks noGrp="1"/>
          </p:cNvSpPr>
          <p:nvPr>
            <p:ph idx="1"/>
          </p:nvPr>
        </p:nvSpPr>
        <p:spPr/>
        <p:txBody>
          <a:bodyPr anchor="t"/>
          <a:lstStyle/>
          <a:p>
            <a:r>
              <a:rPr lang="en-US" sz="1600" dirty="0"/>
              <a:t>Question 2: </a:t>
            </a:r>
          </a:p>
          <a:p>
            <a:r>
              <a:rPr lang="en-US" sz="1600" dirty="0"/>
              <a:t>The patient underwent pneumothorax aspiration and was discharged home after a repeat chest x-ray showing no recurrence. Three days later, he presented to the emergency department with right chest pain similar to the prior episode. He is also complaining of dyspnea and cough. His pulse oximetry was 95% on room air. His vitals were: heart rate: 130 per min, respiratory rate of 30 per min and blood pressure of 100/65. </a:t>
            </a:r>
          </a:p>
          <a:p>
            <a:r>
              <a:rPr lang="en-US" sz="1600" dirty="0"/>
              <a:t>An ultrasound of the chest was immediately performed and showed the absence of sliding sign, presence of A-line. Using the M mode, the stratosphere sign was shown. </a:t>
            </a:r>
          </a:p>
          <a:p>
            <a:r>
              <a:rPr lang="en-US" sz="1600" dirty="0"/>
              <a:t>An 8 French pigtail catheter was immediately placed which resulted in quick resolution of the patient’s symptoms. </a:t>
            </a:r>
          </a:p>
          <a:p>
            <a:endParaRPr lang="en-US" sz="1600" dirty="0"/>
          </a:p>
          <a:p>
            <a:r>
              <a:rPr lang="en-US" sz="1600" dirty="0"/>
              <a:t>After admitting the patient to a regular hospital bed, what would be the next step?</a:t>
            </a:r>
          </a:p>
          <a:p>
            <a:endParaRPr lang="en-US" sz="1600" dirty="0"/>
          </a:p>
          <a:p>
            <a:endParaRPr lang="en-US" sz="1600" dirty="0"/>
          </a:p>
        </p:txBody>
      </p:sp>
    </p:spTree>
    <p:extLst>
      <p:ext uri="{BB962C8B-B14F-4D97-AF65-F5344CB8AC3E}">
        <p14:creationId xmlns:p14="http://schemas.microsoft.com/office/powerpoint/2010/main" val="825074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D512-F937-2B47-93EB-876DA11F9A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6EB66F-13C1-6D4A-8E36-849CF8BD6E03}"/>
              </a:ext>
            </a:extLst>
          </p:cNvPr>
          <p:cNvSpPr>
            <a:spLocks noGrp="1"/>
          </p:cNvSpPr>
          <p:nvPr>
            <p:ph idx="1"/>
          </p:nvPr>
        </p:nvSpPr>
        <p:spPr/>
        <p:txBody>
          <a:bodyPr anchor="t"/>
          <a:lstStyle/>
          <a:p>
            <a:r>
              <a:rPr lang="en-US" sz="1800" dirty="0"/>
              <a:t>Answer for questions 2:</a:t>
            </a:r>
          </a:p>
          <a:p>
            <a:endParaRPr lang="en-US" sz="1800" dirty="0"/>
          </a:p>
          <a:p>
            <a:r>
              <a:rPr lang="en-US" sz="1800" dirty="0"/>
              <a:t>Because this is the second episode of primary spontaneous pneumothorax, a thoracic surgery consult for video-assisted thoracoscopic surgery to manage the recurrent pneumothorax should be made. During the procedure, the surgeon may perform </a:t>
            </a:r>
            <a:r>
              <a:rPr lang="en-US" sz="1800" dirty="0" err="1"/>
              <a:t>bullectomy</a:t>
            </a:r>
            <a:r>
              <a:rPr lang="en-US" sz="1800" dirty="0"/>
              <a:t> with or without talc poudrage for pleurodesis.</a:t>
            </a:r>
          </a:p>
        </p:txBody>
      </p:sp>
    </p:spTree>
    <p:extLst>
      <p:ext uri="{BB962C8B-B14F-4D97-AF65-F5344CB8AC3E}">
        <p14:creationId xmlns:p14="http://schemas.microsoft.com/office/powerpoint/2010/main" val="158422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89C8"/>
            </a:gs>
            <a:gs pos="100000">
              <a:srgbClr val="67CCE6"/>
            </a:gs>
          </a:gsLst>
          <a:lin ang="5400000" scaled="1"/>
        </a:gradFill>
        <a:effectLst/>
      </p:bgPr>
    </p:bg>
    <p:spTree>
      <p:nvGrpSpPr>
        <p:cNvPr id="1" name=""/>
        <p:cNvGrpSpPr/>
        <p:nvPr/>
      </p:nvGrpSpPr>
      <p:grpSpPr>
        <a:xfrm>
          <a:off x="0" y="0"/>
          <a:ext cx="0" cy="0"/>
          <a:chOff x="0" y="0"/>
          <a:chExt cx="0" cy="0"/>
        </a:xfrm>
      </p:grpSpPr>
      <p:pic>
        <p:nvPicPr>
          <p:cNvPr id="40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106988"/>
            <a:ext cx="1751013" cy="175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0" y="2590800"/>
            <a:ext cx="9144000" cy="2769989"/>
          </a:xfrm>
          <a:prstGeom prst="rect">
            <a:avLst/>
          </a:prstGeom>
          <a:noFill/>
        </p:spPr>
        <p:txBody>
          <a:bodyPr>
            <a:spAutoFit/>
          </a:bodyPr>
          <a:lstStyle/>
          <a:p>
            <a:pPr algn="ctr">
              <a:defRPr/>
            </a:pPr>
            <a:r>
              <a:rPr lang="en-US" dirty="0">
                <a:solidFill>
                  <a:srgbClr val="FFFFFF"/>
                </a:solidFill>
                <a:latin typeface="Arial"/>
              </a:rPr>
              <a:t>This presentation was prepared by</a:t>
            </a:r>
          </a:p>
          <a:p>
            <a:pPr algn="ctr">
              <a:defRPr/>
            </a:pPr>
            <a:r>
              <a:rPr lang="en-US" sz="2000" b="1" dirty="0">
                <a:solidFill>
                  <a:srgbClr val="FFFFFF"/>
                </a:solidFill>
                <a:latin typeface="Arial"/>
              </a:rPr>
              <a:t>Authors: </a:t>
            </a:r>
          </a:p>
          <a:p>
            <a:pPr algn="ctr">
              <a:defRPr/>
            </a:pPr>
            <a:r>
              <a:rPr lang="en-US" sz="2000" b="1" dirty="0">
                <a:solidFill>
                  <a:srgbClr val="FFFFFF"/>
                </a:solidFill>
                <a:latin typeface="Arial"/>
              </a:rPr>
              <a:t>Ankit Gupta MD, Hartford Healthcare , Norwich Connecticut</a:t>
            </a:r>
          </a:p>
          <a:p>
            <a:pPr algn="ctr">
              <a:defRPr/>
            </a:pPr>
            <a:r>
              <a:rPr lang="en-US" sz="2000" b="1" dirty="0">
                <a:solidFill>
                  <a:srgbClr val="FFFFFF"/>
                </a:solidFill>
                <a:latin typeface="Arial"/>
              </a:rPr>
              <a:t>Kassem Harris MD, Westchester Medical Center, Valhalla NY</a:t>
            </a:r>
          </a:p>
          <a:p>
            <a:pPr algn="ctr">
              <a:defRPr/>
            </a:pPr>
            <a:r>
              <a:rPr lang="en-US" dirty="0">
                <a:solidFill>
                  <a:srgbClr val="FFFFFF"/>
                </a:solidFill>
                <a:latin typeface="Arial"/>
              </a:rPr>
              <a:t>and reviewed for accuracy and content by members of the </a:t>
            </a:r>
          </a:p>
          <a:p>
            <a:pPr algn="ctr">
              <a:defRPr/>
            </a:pPr>
            <a:r>
              <a:rPr lang="en-US" i="1" dirty="0">
                <a:solidFill>
                  <a:srgbClr val="FFFFFF"/>
                </a:solidFill>
                <a:latin typeface="Arial"/>
              </a:rPr>
              <a:t>WABIP Rare Lung, Pleura and Airway Disorders </a:t>
            </a:r>
            <a:r>
              <a:rPr lang="en-US" dirty="0">
                <a:solidFill>
                  <a:srgbClr val="FFFFFF"/>
                </a:solidFill>
                <a:latin typeface="Arial"/>
              </a:rPr>
              <a:t>section</a:t>
            </a:r>
          </a:p>
          <a:p>
            <a:pPr algn="ctr">
              <a:defRPr/>
            </a:pPr>
            <a:endParaRPr lang="en-US" sz="2800" dirty="0">
              <a:solidFill>
                <a:srgbClr val="FFFFFF"/>
              </a:solidFill>
              <a:latin typeface="Arial"/>
            </a:endParaRPr>
          </a:p>
          <a:p>
            <a:pPr algn="ctr">
              <a:defRPr/>
            </a:pPr>
            <a:endParaRPr lang="en-US" sz="3200" dirty="0">
              <a:solidFill>
                <a:srgbClr val="FFFFFF"/>
              </a:solidFill>
              <a:latin typeface="Arial"/>
            </a:endParaRPr>
          </a:p>
        </p:txBody>
      </p:sp>
    </p:spTree>
    <p:extLst>
      <p:ext uri="{BB962C8B-B14F-4D97-AF65-F5344CB8AC3E}">
        <p14:creationId xmlns:p14="http://schemas.microsoft.com/office/powerpoint/2010/main" val="369677052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068"/>
            <a:ext cx="6400800" cy="1447800"/>
          </a:xfrm>
        </p:spPr>
        <p:txBody>
          <a:bodyPr/>
          <a:lstStyle/>
          <a:p>
            <a:r>
              <a:rPr lang="en-US" sz="2400" dirty="0"/>
              <a:t>Primary Spontaneous Pneumothorax</a:t>
            </a:r>
            <a:br>
              <a:rPr lang="en-US" sz="2400" dirty="0"/>
            </a:br>
            <a:endParaRPr lang="en-US" sz="2400" dirty="0"/>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96B7AA4D-1739-42BD-BA80-1F7BC12F9458}"/>
              </a:ext>
            </a:extLst>
          </p:cNvPr>
          <p:cNvSpPr txBox="1"/>
          <p:nvPr/>
        </p:nvSpPr>
        <p:spPr>
          <a:xfrm>
            <a:off x="5233955" y="6025661"/>
            <a:ext cx="3910045" cy="246221"/>
          </a:xfrm>
          <a:prstGeom prst="rect">
            <a:avLst/>
          </a:prstGeom>
          <a:noFill/>
        </p:spPr>
        <p:txBody>
          <a:bodyPr wrap="none" rtlCol="0">
            <a:spAutoFit/>
          </a:bodyPr>
          <a:lstStyle/>
          <a:p>
            <a:r>
              <a:rPr lang="en-US" sz="1000" dirty="0"/>
              <a:t>Case courtesy of Dr Chris O'Donnell, Radiopaedia.org, </a:t>
            </a:r>
            <a:r>
              <a:rPr lang="en-US" sz="1000" dirty="0" err="1"/>
              <a:t>rID</a:t>
            </a:r>
            <a:r>
              <a:rPr lang="en-US" sz="1000" dirty="0"/>
              <a:t>: 19792</a:t>
            </a:r>
          </a:p>
        </p:txBody>
      </p:sp>
      <p:pic>
        <p:nvPicPr>
          <p:cNvPr id="7" name="Picture 6">
            <a:extLst>
              <a:ext uri="{FF2B5EF4-FFF2-40B4-BE49-F238E27FC236}">
                <a16:creationId xmlns:a16="http://schemas.microsoft.com/office/drawing/2014/main" id="{6A65F803-666E-4F46-8364-4F046DF0258C}"/>
              </a:ext>
            </a:extLst>
          </p:cNvPr>
          <p:cNvPicPr>
            <a:picLocks noChangeAspect="1"/>
          </p:cNvPicPr>
          <p:nvPr/>
        </p:nvPicPr>
        <p:blipFill rotWithShape="1">
          <a:blip r:embed="rId2">
            <a:extLst>
              <a:ext uri="{28A0092B-C50C-407E-A947-70E740481C1C}">
                <a14:useLocalDpi xmlns:a14="http://schemas.microsoft.com/office/drawing/2010/main" val="0"/>
              </a:ext>
            </a:extLst>
          </a:blip>
          <a:srcRect t="10636"/>
          <a:stretch/>
        </p:blipFill>
        <p:spPr>
          <a:xfrm>
            <a:off x="658761" y="1848729"/>
            <a:ext cx="4572000" cy="4038600"/>
          </a:xfrm>
          <a:prstGeom prst="rect">
            <a:avLst/>
          </a:prstGeom>
        </p:spPr>
      </p:pic>
      <p:sp>
        <p:nvSpPr>
          <p:cNvPr id="8" name="TextBox 7">
            <a:extLst>
              <a:ext uri="{FF2B5EF4-FFF2-40B4-BE49-F238E27FC236}">
                <a16:creationId xmlns:a16="http://schemas.microsoft.com/office/drawing/2014/main" id="{0F8E3BDB-3908-4011-AA7D-D563F1267D0E}"/>
              </a:ext>
            </a:extLst>
          </p:cNvPr>
          <p:cNvSpPr txBox="1"/>
          <p:nvPr/>
        </p:nvSpPr>
        <p:spPr>
          <a:xfrm>
            <a:off x="5791200" y="2286000"/>
            <a:ext cx="2403222" cy="646331"/>
          </a:xfrm>
          <a:prstGeom prst="rect">
            <a:avLst/>
          </a:prstGeom>
          <a:noFill/>
        </p:spPr>
        <p:txBody>
          <a:bodyPr wrap="none" rtlCol="0">
            <a:spAutoFit/>
          </a:bodyPr>
          <a:lstStyle/>
          <a:p>
            <a:r>
              <a:rPr lang="en-US" dirty="0"/>
              <a:t>Right apical bleb and </a:t>
            </a:r>
          </a:p>
          <a:p>
            <a:r>
              <a:rPr lang="en-US" dirty="0"/>
              <a:t>pneumothorax</a:t>
            </a:r>
          </a:p>
        </p:txBody>
      </p:sp>
    </p:spTree>
    <p:extLst>
      <p:ext uri="{BB962C8B-B14F-4D97-AF65-F5344CB8AC3E}">
        <p14:creationId xmlns:p14="http://schemas.microsoft.com/office/powerpoint/2010/main" val="183935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068"/>
            <a:ext cx="6400800" cy="1447800"/>
          </a:xfrm>
        </p:spPr>
        <p:txBody>
          <a:bodyPr/>
          <a:lstStyle/>
          <a:p>
            <a:r>
              <a:rPr lang="en-US" sz="2400" dirty="0"/>
              <a:t>Primary Spontaneous Pneumothorax</a:t>
            </a:r>
            <a:br>
              <a:rPr lang="en-US" sz="2400" dirty="0"/>
            </a:br>
            <a:r>
              <a:rPr lang="en-US" sz="2400" dirty="0"/>
              <a:t>Pathogenesis</a:t>
            </a:r>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7" name="TextBox 6">
            <a:extLst>
              <a:ext uri="{FF2B5EF4-FFF2-40B4-BE49-F238E27FC236}">
                <a16:creationId xmlns:a16="http://schemas.microsoft.com/office/drawing/2014/main" id="{91013786-32AD-4403-B18C-59C968180940}"/>
              </a:ext>
            </a:extLst>
          </p:cNvPr>
          <p:cNvSpPr txBox="1"/>
          <p:nvPr/>
        </p:nvSpPr>
        <p:spPr>
          <a:xfrm>
            <a:off x="685801" y="1475315"/>
            <a:ext cx="7176449" cy="3785652"/>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No totally clear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Rupture of apical subpleural blebs (&lt; 1 cm in size)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Increase in pleural porosity secondary to inflammation. Auto-fluorescence has demonstrated pleural porosities in patients </a:t>
            </a:r>
          </a:p>
          <a:p>
            <a:endParaRPr lang="en-US" sz="2000" dirty="0"/>
          </a:p>
          <a:p>
            <a:pPr marL="342900" indent="-342900">
              <a:buFont typeface="Arial" panose="020B0604020202020204" pitchFamily="34" charset="0"/>
              <a:buChar char="•"/>
            </a:pPr>
            <a:r>
              <a:rPr lang="en-US" sz="2000" dirty="0"/>
              <a:t>Emphysema like changes(ELCs) may appear in small airways</a:t>
            </a:r>
          </a:p>
          <a:p>
            <a:pPr marL="285750" indent="-28575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D14B7DB6-97D5-4CA4-B485-D722AE78674A}"/>
              </a:ext>
            </a:extLst>
          </p:cNvPr>
          <p:cNvSpPr txBox="1"/>
          <p:nvPr/>
        </p:nvSpPr>
        <p:spPr>
          <a:xfrm>
            <a:off x="6248400" y="6019342"/>
            <a:ext cx="1877437" cy="707886"/>
          </a:xfrm>
          <a:prstGeom prst="rect">
            <a:avLst/>
          </a:prstGeom>
          <a:noFill/>
        </p:spPr>
        <p:txBody>
          <a:bodyPr wrap="none" rtlCol="0">
            <a:spAutoFit/>
          </a:bodyPr>
          <a:lstStyle/>
          <a:p>
            <a:r>
              <a:rPr lang="en-US" sz="1000" dirty="0"/>
              <a:t>Chest 1993;104:1767-9</a:t>
            </a:r>
          </a:p>
          <a:p>
            <a:r>
              <a:rPr lang="en-US" sz="1000" dirty="0"/>
              <a:t>AJRCC 2006;174:26-30</a:t>
            </a:r>
          </a:p>
          <a:p>
            <a:r>
              <a:rPr lang="en-US" sz="1000" dirty="0"/>
              <a:t>ERJ1995;8(</a:t>
            </a:r>
            <a:r>
              <a:rPr lang="en-US" sz="1000" dirty="0" err="1"/>
              <a:t>Suppl</a:t>
            </a:r>
            <a:r>
              <a:rPr lang="en-US" sz="1000" dirty="0"/>
              <a:t> 19):397</a:t>
            </a:r>
          </a:p>
          <a:p>
            <a:r>
              <a:rPr lang="en-US" sz="1000" dirty="0"/>
              <a:t>Respiration 2008;76(2):121-7.</a:t>
            </a:r>
          </a:p>
        </p:txBody>
      </p:sp>
      <p:pic>
        <p:nvPicPr>
          <p:cNvPr id="3" name="Picture 2">
            <a:extLst>
              <a:ext uri="{FF2B5EF4-FFF2-40B4-BE49-F238E27FC236}">
                <a16:creationId xmlns:a16="http://schemas.microsoft.com/office/drawing/2014/main" id="{B16D3E0D-5ADA-6441-8AF3-8E3F24EC426D}"/>
              </a:ext>
            </a:extLst>
          </p:cNvPr>
          <p:cNvPicPr>
            <a:picLocks noChangeAspect="1"/>
          </p:cNvPicPr>
          <p:nvPr/>
        </p:nvPicPr>
        <p:blipFill>
          <a:blip r:embed="rId2"/>
          <a:stretch>
            <a:fillRect/>
          </a:stretch>
        </p:blipFill>
        <p:spPr>
          <a:xfrm>
            <a:off x="4724400" y="4770441"/>
            <a:ext cx="1742058" cy="1123750"/>
          </a:xfrm>
          <a:prstGeom prst="rect">
            <a:avLst/>
          </a:prstGeom>
        </p:spPr>
      </p:pic>
      <p:sp>
        <p:nvSpPr>
          <p:cNvPr id="6" name="Rectangle 5">
            <a:extLst>
              <a:ext uri="{FF2B5EF4-FFF2-40B4-BE49-F238E27FC236}">
                <a16:creationId xmlns:a16="http://schemas.microsoft.com/office/drawing/2014/main" id="{604704BD-DE49-7B44-9A6A-DC87B3B02C93}"/>
              </a:ext>
            </a:extLst>
          </p:cNvPr>
          <p:cNvSpPr/>
          <p:nvPr/>
        </p:nvSpPr>
        <p:spPr>
          <a:xfrm>
            <a:off x="6466458" y="5045871"/>
            <a:ext cx="1892804" cy="646331"/>
          </a:xfrm>
          <a:prstGeom prst="rect">
            <a:avLst/>
          </a:prstGeom>
        </p:spPr>
        <p:txBody>
          <a:bodyPr wrap="square">
            <a:spAutoFit/>
          </a:bodyPr>
          <a:lstStyle/>
          <a:p>
            <a:r>
              <a:rPr lang="en-US" sz="900" dirty="0"/>
              <a:t>Video assisted thoracoscopic surgery (VATS) showing blebs. </a:t>
            </a:r>
          </a:p>
          <a:p>
            <a:r>
              <a:rPr lang="en-US" sz="900" dirty="0">
                <a:hlinkClick r:id="rId3"/>
              </a:rPr>
              <a:t>Respir Med Case Rep</a:t>
            </a:r>
            <a:r>
              <a:rPr lang="en-US" sz="900" dirty="0"/>
              <a:t>. 2016; 19: 109–111</a:t>
            </a:r>
          </a:p>
        </p:txBody>
      </p:sp>
    </p:spTree>
    <p:extLst>
      <p:ext uri="{BB962C8B-B14F-4D97-AF65-F5344CB8AC3E}">
        <p14:creationId xmlns:p14="http://schemas.microsoft.com/office/powerpoint/2010/main" val="292828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4068"/>
            <a:ext cx="6400800" cy="1447800"/>
          </a:xfrm>
        </p:spPr>
        <p:txBody>
          <a:bodyPr/>
          <a:lstStyle/>
          <a:p>
            <a:r>
              <a:rPr lang="en-US" sz="2400" dirty="0"/>
              <a:t>Primary Spontaneous Pneumothorax</a:t>
            </a:r>
            <a:br>
              <a:rPr lang="en-US" sz="2400" dirty="0"/>
            </a:br>
            <a:r>
              <a:rPr lang="en-US" sz="2400" dirty="0"/>
              <a:t>Risk Factors </a:t>
            </a:r>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F422CB31-1460-4CF2-9C00-454FFA7F979B}"/>
              </a:ext>
            </a:extLst>
          </p:cNvPr>
          <p:cNvSpPr txBox="1"/>
          <p:nvPr/>
        </p:nvSpPr>
        <p:spPr>
          <a:xfrm>
            <a:off x="179438" y="2182773"/>
            <a:ext cx="8305801" cy="2831544"/>
          </a:xfrm>
          <a:prstGeom prst="rect">
            <a:avLst/>
          </a:prstGeom>
          <a:noFill/>
        </p:spPr>
        <p:txBody>
          <a:bodyPr wrap="square" rtlCol="0">
            <a:spAutoFit/>
          </a:bodyPr>
          <a:lstStyle/>
          <a:p>
            <a:pPr marL="1257300" lvl="2" indent="-342900">
              <a:buFont typeface="Arial" charset="0"/>
              <a:buChar char="•"/>
            </a:pPr>
            <a:r>
              <a:rPr lang="en-US" sz="2000" dirty="0"/>
              <a:t>Cigarette smoking: &gt;90% patients are smokers</a:t>
            </a:r>
          </a:p>
          <a:p>
            <a:pPr marL="1257300" lvl="2" indent="-342900">
              <a:buFont typeface="Arial" charset="0"/>
              <a:buChar char="•"/>
            </a:pPr>
            <a:endParaRPr lang="en-US" sz="2000" dirty="0"/>
          </a:p>
          <a:p>
            <a:pPr marL="1257300" lvl="2" indent="-342900">
              <a:buFont typeface="Arial" charset="0"/>
              <a:buChar char="•"/>
            </a:pPr>
            <a:r>
              <a:rPr lang="en-US" sz="2000" dirty="0"/>
              <a:t>Cannabis  </a:t>
            </a:r>
          </a:p>
          <a:p>
            <a:pPr marL="1257300" lvl="2" indent="-342900">
              <a:buFont typeface="Arial" charset="0"/>
              <a:buChar char="•"/>
            </a:pPr>
            <a:endParaRPr lang="en-US" sz="2000" dirty="0"/>
          </a:p>
          <a:p>
            <a:pPr marL="1257300" lvl="2" indent="-342900">
              <a:buFont typeface="Arial" charset="0"/>
              <a:buChar char="•"/>
            </a:pPr>
            <a:r>
              <a:rPr lang="en-US" sz="2000" dirty="0"/>
              <a:t>Tall, thin males</a:t>
            </a:r>
          </a:p>
          <a:p>
            <a:pPr marL="1257300" lvl="2" indent="-342900">
              <a:buFont typeface="Arial" charset="0"/>
              <a:buChar char="•"/>
            </a:pPr>
            <a:endParaRPr lang="en-US" sz="2000" dirty="0"/>
          </a:p>
          <a:p>
            <a:pPr marL="1257300" lvl="2" indent="-342900">
              <a:buFont typeface="Arial" charset="0"/>
              <a:buChar char="•"/>
            </a:pPr>
            <a:r>
              <a:rPr lang="en-US" sz="2000" dirty="0"/>
              <a:t>Genetic :</a:t>
            </a:r>
            <a:r>
              <a:rPr lang="en-US" sz="2000" dirty="0" err="1"/>
              <a:t>Birt</a:t>
            </a:r>
            <a:r>
              <a:rPr lang="en-US" sz="2000" dirty="0"/>
              <a:t>-Hogg-</a:t>
            </a:r>
            <a:r>
              <a:rPr lang="en-US" sz="2000" dirty="0" err="1"/>
              <a:t>Dubé</a:t>
            </a:r>
            <a:r>
              <a:rPr lang="en-US" sz="2000" dirty="0"/>
              <a:t> syndrome, </a:t>
            </a:r>
            <a:r>
              <a:rPr lang="en-US" sz="2000" dirty="0" err="1"/>
              <a:t>Marfan’s</a:t>
            </a:r>
            <a:r>
              <a:rPr lang="en-US" sz="2000" dirty="0"/>
              <a:t> syndrome, </a:t>
            </a:r>
            <a:r>
              <a:rPr lang="en-US" sz="2000" dirty="0" err="1"/>
              <a:t>homocystinuria</a:t>
            </a:r>
            <a:endParaRPr lang="en-US" sz="2000" dirty="0"/>
          </a:p>
          <a:p>
            <a:pPr marL="285750" indent="-285750">
              <a:buFont typeface="Arial" charset="0"/>
              <a:buChar char="•"/>
            </a:pPr>
            <a:endParaRPr lang="en-US" dirty="0"/>
          </a:p>
        </p:txBody>
      </p:sp>
      <p:sp>
        <p:nvSpPr>
          <p:cNvPr id="6" name="TextBox 5">
            <a:extLst>
              <a:ext uri="{FF2B5EF4-FFF2-40B4-BE49-F238E27FC236}">
                <a16:creationId xmlns:a16="http://schemas.microsoft.com/office/drawing/2014/main" id="{CC3B1501-85B0-4972-AFD4-2FE7867E3C0C}"/>
              </a:ext>
            </a:extLst>
          </p:cNvPr>
          <p:cNvSpPr txBox="1"/>
          <p:nvPr/>
        </p:nvSpPr>
        <p:spPr>
          <a:xfrm>
            <a:off x="5931877" y="5444936"/>
            <a:ext cx="2153154" cy="984885"/>
          </a:xfrm>
          <a:prstGeom prst="rect">
            <a:avLst/>
          </a:prstGeom>
          <a:noFill/>
        </p:spPr>
        <p:txBody>
          <a:bodyPr wrap="none" rtlCol="0">
            <a:spAutoFit/>
          </a:bodyPr>
          <a:lstStyle/>
          <a:p>
            <a:r>
              <a:rPr lang="en-US" sz="1000" dirty="0"/>
              <a:t>Chest 1987;92:1009</a:t>
            </a:r>
          </a:p>
          <a:p>
            <a:r>
              <a:rPr lang="en-US" sz="1000" dirty="0" err="1"/>
              <a:t>Eur</a:t>
            </a:r>
            <a:r>
              <a:rPr lang="en-US" sz="1000" dirty="0"/>
              <a:t> J </a:t>
            </a:r>
            <a:r>
              <a:rPr lang="en-US" sz="1000" dirty="0" err="1"/>
              <a:t>Carthiorac</a:t>
            </a:r>
            <a:r>
              <a:rPr lang="en-US" sz="1000" dirty="0"/>
              <a:t> </a:t>
            </a:r>
            <a:r>
              <a:rPr lang="en-US" sz="1000" dirty="0" err="1"/>
              <a:t>Surg</a:t>
            </a:r>
            <a:r>
              <a:rPr lang="en-US" sz="1000" dirty="0"/>
              <a:t> 2017;52:679</a:t>
            </a:r>
          </a:p>
          <a:p>
            <a:r>
              <a:rPr lang="en-US" sz="1000" dirty="0"/>
              <a:t>Thorax 1997;52:805-9</a:t>
            </a:r>
          </a:p>
          <a:p>
            <a:r>
              <a:rPr lang="en-US" sz="1000" dirty="0"/>
              <a:t>AM J Med Genet 1991;40:155</a:t>
            </a:r>
          </a:p>
          <a:p>
            <a:endParaRPr lang="en-US" dirty="0">
              <a:hlinkClick r:id="rId2"/>
            </a:endParaRPr>
          </a:p>
        </p:txBody>
      </p:sp>
    </p:spTree>
    <p:extLst>
      <p:ext uri="{BB962C8B-B14F-4D97-AF65-F5344CB8AC3E}">
        <p14:creationId xmlns:p14="http://schemas.microsoft.com/office/powerpoint/2010/main" val="261530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Spontaneous Pneumothorax</a:t>
            </a:r>
            <a:br>
              <a:rPr lang="en-US" sz="2400" dirty="0"/>
            </a:br>
            <a:r>
              <a:rPr lang="en-US" sz="2400" dirty="0"/>
              <a:t>Presentation</a:t>
            </a:r>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914400" y="1828800"/>
            <a:ext cx="7799437" cy="4708981"/>
          </a:xfrm>
          <a:prstGeom prst="rect">
            <a:avLst/>
          </a:prstGeom>
        </p:spPr>
        <p:txBody>
          <a:bodyPr wrap="square">
            <a:spAutoFit/>
          </a:bodyPr>
          <a:lstStyle/>
          <a:p>
            <a:pPr marL="285750" indent="-285750">
              <a:buFont typeface="Arial" panose="020B0604020202020204" pitchFamily="34" charset="0"/>
              <a:buChar char="•"/>
            </a:pPr>
            <a:r>
              <a:rPr lang="en-US" sz="2000" dirty="0"/>
              <a:t>Often asymptomatic</a:t>
            </a:r>
            <a:endParaRPr lang="en-US" sz="2000" dirty="0">
              <a:solidFill>
                <a:schemeClr val="bg1"/>
              </a:solidFill>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Chest pain, shortness of breath</a:t>
            </a:r>
          </a:p>
          <a:p>
            <a:endParaRPr lang="en-US" sz="2000" dirty="0">
              <a:solidFill>
                <a:schemeClr val="bg1"/>
              </a:solidFill>
            </a:endParaRPr>
          </a:p>
          <a:p>
            <a:pPr marL="285750" indent="-285750">
              <a:buFont typeface="Arial" panose="020B0604020202020204" pitchFamily="34" charset="0"/>
              <a:buChar char="•"/>
            </a:pPr>
            <a:r>
              <a:rPr lang="en-US" sz="2000" dirty="0"/>
              <a:t>Tachypnea, use of  accessory muscles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Tracheal shift might be visible: Trail sign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Hyper resonance on percussion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Auscultation: Diminished / no air entry on affected side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Tension pneumothorax from PSP is very rare</a:t>
            </a:r>
          </a:p>
          <a:p>
            <a:endParaRPr lang="en-US" sz="2000" dirty="0">
              <a:solidFill>
                <a:schemeClr val="bg1"/>
              </a:solidFill>
            </a:endParaRPr>
          </a:p>
          <a:p>
            <a:r>
              <a:rPr lang="en-US" sz="2000" dirty="0">
                <a:solidFill>
                  <a:schemeClr val="bg1"/>
                </a:solidFill>
              </a:rPr>
              <a:t>Tracheal Management of Complications</a:t>
            </a:r>
            <a:endParaRPr lang="en-US" sz="2000" dirty="0"/>
          </a:p>
        </p:txBody>
      </p:sp>
      <p:sp>
        <p:nvSpPr>
          <p:cNvPr id="3" name="TextBox 2">
            <a:extLst>
              <a:ext uri="{FF2B5EF4-FFF2-40B4-BE49-F238E27FC236}">
                <a16:creationId xmlns:a16="http://schemas.microsoft.com/office/drawing/2014/main" id="{9B9E2FEF-5D4D-48AE-A4CF-2C10E3A0A33C}"/>
              </a:ext>
            </a:extLst>
          </p:cNvPr>
          <p:cNvSpPr txBox="1"/>
          <p:nvPr/>
        </p:nvSpPr>
        <p:spPr>
          <a:xfrm>
            <a:off x="6647427" y="6154579"/>
            <a:ext cx="1436612" cy="246221"/>
          </a:xfrm>
          <a:prstGeom prst="rect">
            <a:avLst/>
          </a:prstGeom>
          <a:noFill/>
        </p:spPr>
        <p:txBody>
          <a:bodyPr wrap="none" rtlCol="0">
            <a:spAutoFit/>
          </a:bodyPr>
          <a:lstStyle/>
          <a:p>
            <a:r>
              <a:rPr lang="en-US" sz="1000" dirty="0"/>
              <a:t>BMJ 1993;307:114-16</a:t>
            </a:r>
          </a:p>
        </p:txBody>
      </p:sp>
    </p:spTree>
    <p:extLst>
      <p:ext uri="{BB962C8B-B14F-4D97-AF65-F5344CB8AC3E}">
        <p14:creationId xmlns:p14="http://schemas.microsoft.com/office/powerpoint/2010/main" val="46097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Primary Spontaneous Pneumothorax</a:t>
            </a:r>
            <a:br>
              <a:rPr lang="en-US" sz="2400" dirty="0"/>
            </a:br>
            <a:r>
              <a:rPr lang="en-US" sz="2400" dirty="0"/>
              <a:t>Diagnosis</a:t>
            </a:r>
          </a:p>
        </p:txBody>
      </p:sp>
      <p:sp>
        <p:nvSpPr>
          <p:cNvPr id="4" name="Content Placeholder 2"/>
          <p:cNvSpPr>
            <a:spLocks noGrp="1"/>
          </p:cNvSpPr>
          <p:nvPr>
            <p:ph idx="1"/>
          </p:nvPr>
        </p:nvSpPr>
        <p:spPr/>
        <p:txBody>
          <a:bodyPr anchor="t" anchorCtr="0"/>
          <a:lstStyle/>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r>
              <a:rPr lang="en-US" sz="2000" dirty="0"/>
              <a:t> </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endParaRPr lang="en-US" sz="2000" dirty="0"/>
          </a:p>
          <a:p>
            <a:endParaRPr lang="en-US" sz="20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2259A05B-0B46-4899-93B8-55052EAE8D2D}"/>
              </a:ext>
            </a:extLst>
          </p:cNvPr>
          <p:cNvSpPr txBox="1"/>
          <p:nvPr/>
        </p:nvSpPr>
        <p:spPr>
          <a:xfrm>
            <a:off x="990600" y="2187453"/>
            <a:ext cx="7192995" cy="3170099"/>
          </a:xfrm>
          <a:prstGeom prst="rect">
            <a:avLst/>
          </a:prstGeom>
          <a:noFill/>
        </p:spPr>
        <p:txBody>
          <a:bodyPr wrap="none" rtlCol="0">
            <a:spAutoFit/>
          </a:bodyPr>
          <a:lstStyle/>
          <a:p>
            <a:pPr marL="285750" indent="-285750">
              <a:buFont typeface="Arial" panose="020B0604020202020204" pitchFamily="34" charset="0"/>
              <a:buChar char="•"/>
            </a:pPr>
            <a:r>
              <a:rPr lang="en-US" sz="2000" dirty="0"/>
              <a:t>Erect posteroanterior chest x-ray is the modality of choice:</a:t>
            </a:r>
          </a:p>
          <a:p>
            <a:endParaRPr lang="en-US" sz="2000" dirty="0"/>
          </a:p>
          <a:p>
            <a:pPr marL="457200" indent="-457200">
              <a:buFont typeface="+mj-lt"/>
              <a:buAutoNum type="arabicPeriod"/>
            </a:pPr>
            <a:r>
              <a:rPr lang="en-US" sz="2000" dirty="0"/>
              <a:t>White visceral pleural line</a:t>
            </a:r>
          </a:p>
          <a:p>
            <a:pPr marL="457200" indent="-457200">
              <a:buFont typeface="+mj-lt"/>
              <a:buAutoNum type="arabicPeriod"/>
            </a:pPr>
            <a:r>
              <a:rPr lang="en-US" sz="2000" dirty="0"/>
              <a:t>Pulmonary vessels are not visible beyond the pleural line</a:t>
            </a:r>
          </a:p>
          <a:p>
            <a:endParaRPr lang="en-US" sz="2000" dirty="0"/>
          </a:p>
          <a:p>
            <a:pPr marL="285750" indent="-285750">
              <a:buFont typeface="Arial" panose="020B0604020202020204" pitchFamily="34" charset="0"/>
              <a:buChar char="•"/>
            </a:pPr>
            <a:r>
              <a:rPr lang="en-US" sz="2000" dirty="0"/>
              <a:t>CT chest is usually not necessary but is helpful for:</a:t>
            </a:r>
          </a:p>
          <a:p>
            <a:endParaRPr lang="en-US" sz="2000" dirty="0"/>
          </a:p>
          <a:p>
            <a:pPr marL="457200" indent="-457200">
              <a:buFont typeface="+mj-lt"/>
              <a:buAutoNum type="arabicPeriod"/>
            </a:pPr>
            <a:r>
              <a:rPr lang="en-US" sz="2000" dirty="0"/>
              <a:t>Size estimation</a:t>
            </a:r>
          </a:p>
          <a:p>
            <a:pPr marL="457200" indent="-457200">
              <a:buFont typeface="+mj-lt"/>
              <a:buAutoNum type="arabicPeriod"/>
            </a:pPr>
            <a:r>
              <a:rPr lang="en-US" sz="2000" dirty="0"/>
              <a:t>Visualizing the parenchyma </a:t>
            </a:r>
          </a:p>
          <a:p>
            <a:endParaRPr lang="en-US" sz="2000" dirty="0"/>
          </a:p>
        </p:txBody>
      </p:sp>
      <p:sp>
        <p:nvSpPr>
          <p:cNvPr id="7" name="TextBox 6">
            <a:extLst>
              <a:ext uri="{FF2B5EF4-FFF2-40B4-BE49-F238E27FC236}">
                <a16:creationId xmlns:a16="http://schemas.microsoft.com/office/drawing/2014/main" id="{C12A591F-B99C-4E6C-99A8-CF8FE641DD29}"/>
              </a:ext>
            </a:extLst>
          </p:cNvPr>
          <p:cNvSpPr txBox="1"/>
          <p:nvPr/>
        </p:nvSpPr>
        <p:spPr>
          <a:xfrm>
            <a:off x="6172200" y="5960190"/>
            <a:ext cx="1747594" cy="400110"/>
          </a:xfrm>
          <a:prstGeom prst="rect">
            <a:avLst/>
          </a:prstGeom>
          <a:noFill/>
        </p:spPr>
        <p:txBody>
          <a:bodyPr wrap="none" rtlCol="0">
            <a:spAutoFit/>
          </a:bodyPr>
          <a:lstStyle/>
          <a:p>
            <a:r>
              <a:rPr lang="en-US" sz="1000" dirty="0"/>
              <a:t>Radiology 1989;173:707-11</a:t>
            </a:r>
          </a:p>
          <a:p>
            <a:r>
              <a:rPr lang="en-US" sz="1000" dirty="0"/>
              <a:t>Chest 1997;112:275-8</a:t>
            </a:r>
          </a:p>
        </p:txBody>
      </p:sp>
    </p:spTree>
    <p:extLst>
      <p:ext uri="{BB962C8B-B14F-4D97-AF65-F5344CB8AC3E}">
        <p14:creationId xmlns:p14="http://schemas.microsoft.com/office/powerpoint/2010/main" val="51156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89129" y="1600199"/>
            <a:ext cx="8774368" cy="5787963"/>
          </a:xfrm>
        </p:spPr>
        <p:txBody>
          <a:bodyPr anchor="t" anchorCtr="0"/>
          <a:lstStyle/>
          <a:p>
            <a:pPr marL="285750" indent="-285750">
              <a:buFont typeface="Arial" charset="0"/>
              <a:buChar char="•"/>
            </a:pPr>
            <a:endParaRPr lang="en-US" sz="1800" dirty="0"/>
          </a:p>
          <a:p>
            <a:pPr marL="285750" indent="-285750">
              <a:buFont typeface="Arial" charset="0"/>
              <a:buChar char="•"/>
            </a:pPr>
            <a:endParaRPr lang="en-US" sz="1800" dirty="0"/>
          </a:p>
          <a:p>
            <a:pPr marL="285750" indent="-285750">
              <a:buFont typeface="Arial" charset="0"/>
              <a:buChar char="•"/>
            </a:pPr>
            <a:endParaRPr lang="en-US" sz="1600" dirty="0"/>
          </a:p>
          <a:p>
            <a:r>
              <a:rPr lang="en-US" sz="1600" dirty="0"/>
              <a:t> </a:t>
            </a:r>
          </a:p>
          <a:p>
            <a:pPr marL="285750" indent="-285750">
              <a:buFont typeface="Arial" charset="0"/>
              <a:buChar char="•"/>
            </a:pPr>
            <a:endParaRPr lang="en-US" sz="1600" dirty="0"/>
          </a:p>
          <a:p>
            <a:pPr marL="285750" indent="-285750">
              <a:buFont typeface="Arial" charset="0"/>
              <a:buChar char="•"/>
            </a:pPr>
            <a:endParaRPr lang="en-US" sz="1600" dirty="0"/>
          </a:p>
          <a:p>
            <a:pPr marL="285750" indent="-285750">
              <a:buFont typeface="Arial" charset="0"/>
              <a:buChar char="•"/>
            </a:pPr>
            <a:endParaRPr lang="en-US" sz="1600" dirty="0"/>
          </a:p>
          <a:p>
            <a:endParaRPr lang="en-US" sz="1600" dirty="0"/>
          </a:p>
        </p:txBody>
      </p:sp>
      <p:sp>
        <p:nvSpPr>
          <p:cNvPr id="5" name="Rectangle 4"/>
          <p:cNvSpPr/>
          <p:nvPr/>
        </p:nvSpPr>
        <p:spPr>
          <a:xfrm>
            <a:off x="2286000" y="3105835"/>
            <a:ext cx="4572000" cy="646331"/>
          </a:xfrm>
          <a:prstGeom prst="rect">
            <a:avLst/>
          </a:prstGeom>
        </p:spPr>
        <p:txBody>
          <a:bodyPr>
            <a:spAutoFit/>
          </a:bodyPr>
          <a:lstStyle/>
          <a:p>
            <a:r>
              <a:rPr lang="en-US" dirty="0">
                <a:solidFill>
                  <a:schemeClr val="bg1"/>
                </a:solidFill>
              </a:rPr>
              <a:t>Technical Details, Challenges and Management of Complications</a:t>
            </a:r>
            <a:endParaRPr lang="en-US" dirty="0"/>
          </a:p>
        </p:txBody>
      </p:sp>
      <p:sp>
        <p:nvSpPr>
          <p:cNvPr id="3" name="TextBox 2">
            <a:extLst>
              <a:ext uri="{FF2B5EF4-FFF2-40B4-BE49-F238E27FC236}">
                <a16:creationId xmlns:a16="http://schemas.microsoft.com/office/drawing/2014/main" id="{B684B453-85BC-4E44-ADF7-2EE72C012FC6}"/>
              </a:ext>
            </a:extLst>
          </p:cNvPr>
          <p:cNvSpPr txBox="1"/>
          <p:nvPr/>
        </p:nvSpPr>
        <p:spPr>
          <a:xfrm>
            <a:off x="914400" y="2407646"/>
            <a:ext cx="900296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Lack of lung sliding</a:t>
            </a:r>
          </a:p>
          <a:p>
            <a:endParaRPr lang="en-US" sz="2000" dirty="0"/>
          </a:p>
          <a:p>
            <a:pPr marL="285750" indent="-285750">
              <a:buFont typeface="Arial" panose="020B0604020202020204" pitchFamily="34" charset="0"/>
              <a:buChar char="•"/>
            </a:pPr>
            <a:r>
              <a:rPr lang="en-US" sz="2000" dirty="0"/>
              <a:t>Absence of normal comet tail or reverberation artifacts</a:t>
            </a:r>
          </a:p>
          <a:p>
            <a:endParaRPr lang="en-US" sz="2000" dirty="0"/>
          </a:p>
          <a:p>
            <a:pPr marL="285750" indent="-285750">
              <a:buFont typeface="Arial" panose="020B0604020202020204" pitchFamily="34" charset="0"/>
              <a:buChar char="•"/>
            </a:pPr>
            <a:r>
              <a:rPr lang="en-US" sz="2000" dirty="0"/>
              <a:t>Presence of Barcode/ Stratosphere Sign</a:t>
            </a:r>
          </a:p>
          <a:p>
            <a:endParaRPr lang="en-US" sz="2000" dirty="0"/>
          </a:p>
          <a:p>
            <a:pPr marL="285750" indent="-285750">
              <a:buFont typeface="Arial" panose="020B0604020202020204" pitchFamily="34" charset="0"/>
              <a:buChar char="•"/>
            </a:pPr>
            <a:r>
              <a:rPr lang="en-US" sz="2000" dirty="0"/>
              <a:t>Presence of a “lung  point” or “transition point”</a:t>
            </a:r>
          </a:p>
        </p:txBody>
      </p:sp>
      <p:sp>
        <p:nvSpPr>
          <p:cNvPr id="7" name="Title 1"/>
          <p:cNvSpPr txBox="1">
            <a:spLocks/>
          </p:cNvSpPr>
          <p:nvPr/>
        </p:nvSpPr>
        <p:spPr>
          <a:xfrm>
            <a:off x="2895600" y="152400"/>
            <a:ext cx="6400800" cy="1447800"/>
          </a:xfrm>
          <a:prstGeom prst="rect">
            <a:avLst/>
          </a:prstGeom>
        </p:spPr>
        <p:txBody>
          <a:bodyPr anchor="ctr" anchorCtr="0"/>
          <a:lstStyle>
            <a:lvl1pPr algn="ctr" rtl="0" eaLnBrk="0" fontAlgn="base" hangingPunct="0">
              <a:spcBef>
                <a:spcPct val="0"/>
              </a:spcBef>
              <a:spcAft>
                <a:spcPct val="0"/>
              </a:spcAft>
              <a:defRPr sz="3400" b="1" baseline="0">
                <a:solidFill>
                  <a:schemeClr val="bg1"/>
                </a:solidFill>
                <a:latin typeface="+mn-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t>Primary </a:t>
            </a:r>
            <a:r>
              <a:rPr lang="en-US" sz="2400" kern="0" dirty="0"/>
              <a:t>Spontaneous Pneumothorax</a:t>
            </a:r>
            <a:br>
              <a:rPr lang="en-US" sz="2800" kern="0" dirty="0"/>
            </a:br>
            <a:r>
              <a:rPr lang="en-US" sz="2800" kern="0" dirty="0"/>
              <a:t>Ultrasound</a:t>
            </a:r>
          </a:p>
        </p:txBody>
      </p:sp>
      <p:sp>
        <p:nvSpPr>
          <p:cNvPr id="2" name="TextBox 1">
            <a:extLst>
              <a:ext uri="{FF2B5EF4-FFF2-40B4-BE49-F238E27FC236}">
                <a16:creationId xmlns:a16="http://schemas.microsoft.com/office/drawing/2014/main" id="{0EE193C7-0314-4DDC-9BC6-65DEC0C5B85F}"/>
              </a:ext>
            </a:extLst>
          </p:cNvPr>
          <p:cNvSpPr txBox="1"/>
          <p:nvPr/>
        </p:nvSpPr>
        <p:spPr>
          <a:xfrm>
            <a:off x="6579970" y="6096000"/>
            <a:ext cx="1531188" cy="246221"/>
          </a:xfrm>
          <a:prstGeom prst="rect">
            <a:avLst/>
          </a:prstGeom>
          <a:noFill/>
        </p:spPr>
        <p:txBody>
          <a:bodyPr wrap="none" rtlCol="0">
            <a:spAutoFit/>
          </a:bodyPr>
          <a:lstStyle/>
          <a:p>
            <a:r>
              <a:rPr lang="en-US" sz="1000" dirty="0" err="1"/>
              <a:t>Crit</a:t>
            </a:r>
            <a:r>
              <a:rPr lang="en-US" sz="1000" dirty="0"/>
              <a:t> Care 2006;10:R112</a:t>
            </a:r>
          </a:p>
        </p:txBody>
      </p:sp>
    </p:spTree>
    <p:extLst>
      <p:ext uri="{BB962C8B-B14F-4D97-AF65-F5344CB8AC3E}">
        <p14:creationId xmlns:p14="http://schemas.microsoft.com/office/powerpoint/2010/main" val="2549686650"/>
      </p:ext>
    </p:extLst>
  </p:cSld>
  <p:clrMapOvr>
    <a:masterClrMapping/>
  </p:clrMapOvr>
</p:sld>
</file>

<file path=ppt/theme/theme1.xml><?xml version="1.0" encoding="utf-8"?>
<a:theme xmlns:a="http://schemas.openxmlformats.org/drawingml/2006/main" name="powerpoint_templatev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2073A8"/>
            </a:gs>
            <a:gs pos="100000">
              <a:schemeClr val="bg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2073A8"/>
            </a:gs>
            <a:gs pos="100000">
              <a:schemeClr val="bg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WABIP PowerPoint Template - v3b</Template>
  <TotalTime>16289</TotalTime>
  <Words>2014</Words>
  <Application>Microsoft Macintosh PowerPoint</Application>
  <PresentationFormat>On-screen Show (4:3)</PresentationFormat>
  <Paragraphs>399</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Courier New</vt:lpstr>
      <vt:lpstr>Helvetica</vt:lpstr>
      <vt:lpstr>interfaceregular</vt:lpstr>
      <vt:lpstr>Times</vt:lpstr>
      <vt:lpstr>powerpoint_templatev3</vt:lpstr>
      <vt:lpstr>PowerPoint Presentation</vt:lpstr>
      <vt:lpstr>Primary Spontaneous Pneumothorax Background</vt:lpstr>
      <vt:lpstr>Primary Spontaneous Pneumothorax </vt:lpstr>
      <vt:lpstr>Primary Spontaneous Pneumothorax </vt:lpstr>
      <vt:lpstr>Primary Spontaneous Pneumothorax Pathogenesis</vt:lpstr>
      <vt:lpstr>Primary Spontaneous Pneumothorax Risk Factors </vt:lpstr>
      <vt:lpstr>Primary Spontaneous Pneumothorax Presentation</vt:lpstr>
      <vt:lpstr>Primary Spontaneous Pneumothorax Diagnosis</vt:lpstr>
      <vt:lpstr>PowerPoint Presentation</vt:lpstr>
      <vt:lpstr>PowerPoint Presentation</vt:lpstr>
      <vt:lpstr>PowerPoint Presentation</vt:lpstr>
      <vt:lpstr>PowerPoint Presentation</vt:lpstr>
      <vt:lpstr>PowerPoint Presentation</vt:lpstr>
      <vt:lpstr>PowerPoint Presentation</vt:lpstr>
      <vt:lpstr>Primary Spontaneous Pneumothorax Management</vt:lpstr>
      <vt:lpstr>Primary Spontaneous Pneumothorax Management</vt:lpstr>
      <vt:lpstr>Primary Spontaneous Pneumothorax Management</vt:lpstr>
      <vt:lpstr>Primary Spontaneous Pneumothorax Management</vt:lpstr>
      <vt:lpstr>PowerPoint Presentation</vt:lpstr>
      <vt:lpstr>Primary Spontaneous Pneumothorax Management</vt:lpstr>
      <vt:lpstr>Primary Spontaneous Pneumothorax Management</vt:lpstr>
      <vt:lpstr>Primary Spontaneous Pneumothorax Management</vt:lpstr>
      <vt:lpstr>Primary Spontaneous Pneumothorax Management</vt:lpstr>
      <vt:lpstr>Primary Spontaneous Pneumothorax Recurrence</vt:lpstr>
      <vt:lpstr>PowerPoint Presentation</vt:lpstr>
      <vt:lpstr>Primary Spontaneous Pneumothorax ACCP/BTS</vt:lpstr>
      <vt:lpstr>                                  Fluorescein-enhanced Autofluorescence                      Thoracoscopy</vt:lpstr>
      <vt:lpstr>Primary Spontaneous Pneumothorax Recurrence rates after definitive treatment of PSP</vt:lpstr>
      <vt:lpstr>Primary Spontaneous Pneumothorax VATS</vt:lpstr>
      <vt:lpstr>Primary Spontaneous Pneumothorax Knowledge Assessment</vt:lpstr>
      <vt:lpstr>Primary Spontaneous Pneumothorax Knowledge Assessment</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Kassem Harris</cp:lastModifiedBy>
  <cp:revision>368</cp:revision>
  <dcterms:created xsi:type="dcterms:W3CDTF">2014-03-21T23:33:58Z</dcterms:created>
  <dcterms:modified xsi:type="dcterms:W3CDTF">2018-06-02T21:41:01Z</dcterms:modified>
</cp:coreProperties>
</file>