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75" r:id="rId4"/>
    <p:sldId id="277" r:id="rId5"/>
    <p:sldId id="276" r:id="rId6"/>
    <p:sldId id="278" r:id="rId7"/>
    <p:sldId id="279" r:id="rId8"/>
    <p:sldId id="304" r:id="rId9"/>
    <p:sldId id="280" r:id="rId10"/>
    <p:sldId id="281" r:id="rId11"/>
    <p:sldId id="282" r:id="rId12"/>
    <p:sldId id="302" r:id="rId13"/>
    <p:sldId id="283" r:id="rId14"/>
    <p:sldId id="284" r:id="rId15"/>
    <p:sldId id="285" r:id="rId16"/>
    <p:sldId id="286" r:id="rId17"/>
    <p:sldId id="290" r:id="rId18"/>
    <p:sldId id="291" r:id="rId19"/>
    <p:sldId id="295" r:id="rId20"/>
    <p:sldId id="305" r:id="rId21"/>
    <p:sldId id="297" r:id="rId22"/>
    <p:sldId id="301" r:id="rId23"/>
    <p:sldId id="298" r:id="rId24"/>
    <p:sldId id="299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3A8"/>
    <a:srgbClr val="4D89C8"/>
    <a:srgbClr val="67CCE6"/>
    <a:srgbClr val="4D8BC8"/>
    <a:srgbClr val="C41E2C"/>
    <a:srgbClr val="79101E"/>
    <a:srgbClr val="A3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50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7F2709A-8635-47D2-9C07-E0B81FFE0688}" type="datetimeFigureOut">
              <a:rPr lang="en-US" altLang="en-US"/>
              <a:pPr/>
              <a:t>4/4/2016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439C046A-D425-4ECC-BC74-EFB73E068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2DB47FB-9486-4643-AF8B-1FD94541A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4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6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447800"/>
          </a:xfrm>
          <a:prstGeom prst="rect">
            <a:avLst/>
          </a:prstGeom>
        </p:spPr>
        <p:txBody>
          <a:bodyPr anchor="ctr" anchorCtr="0"/>
          <a:lstStyle>
            <a:lvl1pPr>
              <a:defRPr sz="3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799438" cy="4648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3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11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9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91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1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0">
            <a:gsLst>
              <a:gs pos="0">
                <a:srgbClr val="4D89C8"/>
              </a:gs>
              <a:gs pos="100000">
                <a:srgbClr val="67CCE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391400" y="6248400"/>
            <a:ext cx="16256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86096EA-B662-44A5-8EFA-1F437764A9CC}" type="slidenum">
              <a:rPr lang="en-US" altLang="en-US" sz="1000" b="1">
                <a:solidFill>
                  <a:schemeClr val="bg2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chemeClr val="bg2"/>
              </a:solidFill>
            </a:endParaRP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76200" y="6124575"/>
            <a:ext cx="162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smtClean="0">
                <a:solidFill>
                  <a:schemeClr val="bg2"/>
                </a:solidFill>
              </a:rPr>
              <a:t>WABIP.com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ChangeArrowheads="1"/>
          </p:cNvSpPr>
          <p:nvPr userDrawn="1"/>
        </p:nvSpPr>
        <p:spPr bwMode="auto">
          <a:xfrm>
            <a:off x="0" y="1447800"/>
            <a:ext cx="9144000" cy="152400"/>
          </a:xfrm>
          <a:prstGeom prst="rect">
            <a:avLst/>
          </a:prstGeom>
          <a:gradFill rotWithShape="0">
            <a:gsLst>
              <a:gs pos="0">
                <a:srgbClr val="2073A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1" name="TextBox 3"/>
          <p:cNvSpPr txBox="1">
            <a:spLocks noChangeArrowheads="1"/>
          </p:cNvSpPr>
          <p:nvPr userDrawn="1"/>
        </p:nvSpPr>
        <p:spPr bwMode="auto">
          <a:xfrm>
            <a:off x="1066800" y="439738"/>
            <a:ext cx="152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Rare Lung, Pleura </a:t>
            </a:r>
          </a:p>
          <a:p>
            <a:pPr eaLnBrk="1" hangingPunct="1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and Airway Disorders</a:t>
            </a:r>
          </a:p>
        </p:txBody>
      </p:sp>
      <p:sp>
        <p:nvSpPr>
          <p:cNvPr id="1032" name="Rectangle 4"/>
          <p:cNvSpPr>
            <a:spLocks noChangeArrowheads="1"/>
          </p:cNvSpPr>
          <p:nvPr userDrawn="1"/>
        </p:nvSpPr>
        <p:spPr bwMode="auto">
          <a:xfrm>
            <a:off x="2743200" y="152400"/>
            <a:ext cx="9525" cy="109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89C8"/>
            </a:gs>
            <a:gs pos="100000">
              <a:srgbClr val="67CC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6988"/>
            <a:ext cx="17510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9144000" cy="318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</a:rPr>
              <a:t>Rare Airway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</a:rPr>
              <a:t>Tumors - Benign</a:t>
            </a:r>
            <a:endParaRPr lang="en-US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+mn-ea"/>
              </a:rPr>
              <a:t>Marwan </a:t>
            </a:r>
            <a:r>
              <a:rPr lang="en-US" sz="2200" dirty="0" err="1">
                <a:solidFill>
                  <a:schemeClr val="bg1"/>
                </a:solidFill>
                <a:latin typeface="+mn-lt"/>
                <a:ea typeface="+mn-ea"/>
              </a:rPr>
              <a:t>Saoud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</a:rPr>
              <a:t> MD, </a:t>
            </a: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</a:rPr>
              <a:t>Kassem Harris MD, FCCP</a:t>
            </a:r>
          </a:p>
          <a:p>
            <a:pPr algn="ctr">
              <a:defRPr/>
            </a:pPr>
            <a:endParaRPr lang="en-US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Co-Chair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: WABIP Rare Lung, Pleura &amp; Airway Disorders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sz="35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Leiomyoma</a:t>
            </a:r>
            <a:endParaRPr lang="en-US" dirty="0">
              <a:ea typeface="+mj-ea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8288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mesenchymal cell tumor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Prevalent in adults with mean of age 35-40 years, males&gt;females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Can be detected on x-ray and CT scans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smooth, pink, polypoid mass with smooth contours and 	broad base on bronchoscopy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Histology consistent with pseudostratified columnar epithelium with 	spindle-shaped cells and acidophilic cytoplasm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caldesmon and desmin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 via </a:t>
            </a:r>
            <a:r>
              <a:rPr lang="en-US" altLang="en-US" sz="1600" i="1" smtClean="0">
                <a:ea typeface="Arial" panose="020B0604020202020204" pitchFamily="34" charset="0"/>
              </a:rPr>
              <a:t>carinal resection</a:t>
            </a:r>
            <a:r>
              <a:rPr lang="en-US" altLang="en-US" sz="1600" smtClean="0">
                <a:ea typeface="Arial" panose="020B0604020202020204" pitchFamily="34" charset="0"/>
              </a:rPr>
              <a:t>, </a:t>
            </a:r>
            <a:r>
              <a:rPr lang="en-US" altLang="en-US" sz="1600" i="1" smtClean="0">
                <a:ea typeface="Arial" panose="020B0604020202020204" pitchFamily="34" charset="0"/>
              </a:rPr>
              <a:t>tracheal sleeve resection</a:t>
            </a:r>
            <a:r>
              <a:rPr lang="en-US" altLang="en-US" sz="1600" smtClean="0">
                <a:ea typeface="Arial" panose="020B0604020202020204" pitchFamily="34" charset="0"/>
              </a:rPr>
              <a:t>, or </a:t>
            </a:r>
            <a:r>
              <a:rPr lang="en-US" altLang="en-US" sz="1600" i="1" smtClean="0">
                <a:ea typeface="Arial" panose="020B0604020202020204" pitchFamily="34" charset="0"/>
              </a:rPr>
              <a:t>segmental tracheal resection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10200" y="5881688"/>
            <a:ext cx="256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Eur J Cardiothorac Surg</a:t>
            </a:r>
            <a:r>
              <a:rPr lang="en-US" altLang="en-US" sz="1000"/>
              <a:t> 2012; </a:t>
            </a:r>
            <a:r>
              <a:rPr lang="en-US" altLang="en-US" sz="1000" b="1"/>
              <a:t>41</a:t>
            </a:r>
            <a:r>
              <a:rPr lang="en-US" altLang="en-US" sz="1000"/>
              <a:t>(1): 41-5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422900" y="6076950"/>
            <a:ext cx="1860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Lung India</a:t>
            </a:r>
            <a:r>
              <a:rPr lang="en-US" altLang="en-US" sz="1000"/>
              <a:t> 2013; </a:t>
            </a:r>
            <a:r>
              <a:rPr lang="en-US" altLang="en-US" sz="1000" b="1"/>
              <a:t>30</a:t>
            </a:r>
            <a:r>
              <a:rPr lang="en-US" altLang="en-US" sz="1000"/>
              <a:t>(1): 57-60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Hemangioma</a:t>
            </a:r>
            <a:endParaRPr lang="en-US" dirty="0">
              <a:ea typeface="+mj-ea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2860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mesenchymal cell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10 reported cases in infants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Rarely captured on plain radiological imaging techniques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vascular/hemorrhagic polypoid lesion on bronchoscopy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Histology consistent with lobular capillary hemangioma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Bronchial artery emobilization by IR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Medical therapy with high-dose corticosteroids in children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15000" y="6002338"/>
            <a:ext cx="230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Heart Lung Circ</a:t>
            </a:r>
            <a:r>
              <a:rPr lang="en-US" altLang="en-US" sz="1000"/>
              <a:t> 2013; </a:t>
            </a:r>
            <a:r>
              <a:rPr lang="en-US" altLang="en-US" sz="1000" b="1"/>
              <a:t>22</a:t>
            </a:r>
            <a:r>
              <a:rPr lang="en-US" altLang="en-US" sz="1000"/>
              <a:t>(12): 1030-2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Hemangioma</a:t>
            </a:r>
            <a:endParaRPr lang="en-US" dirty="0">
              <a:ea typeface="+mj-ea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32766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800" b="1"/>
              <a:t>Left Main Stem Hemangioma </a:t>
            </a:r>
          </a:p>
        </p:txBody>
      </p:sp>
      <p:cxnSp>
        <p:nvCxnSpPr>
          <p:cNvPr id="16388" name="Straight Arrow Connector 3"/>
          <p:cNvCxnSpPr>
            <a:cxnSpLocks noChangeShapeType="1"/>
          </p:cNvCxnSpPr>
          <p:nvPr/>
        </p:nvCxnSpPr>
        <p:spPr bwMode="auto">
          <a:xfrm flipH="1">
            <a:off x="7315200" y="3200400"/>
            <a:ext cx="228600" cy="7620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54370"/>
            <a:ext cx="4842024" cy="4216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Hemartoma</a:t>
            </a:r>
            <a:endParaRPr lang="en-US" dirty="0">
              <a:ea typeface="+mj-ea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2860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mesenchymal cell tumor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43 cases reported in adults with mean age of 62 years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Male:Female ratio of approximately 6:1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Resembles fatty or calcified lesions on CT scan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smooth, round, pink, non-vascular lesion on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Collection of fat, cartilage, fibrous tissue and epithelial cells are seen on 	histological analysis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 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</a:t>
            </a:r>
            <a:endParaRPr lang="en-US" altLang="en-US" sz="1200" smtClean="0">
              <a:ea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mtClean="0">
              <a:ea typeface="ＭＳ Ｐゴシック" panose="020B0600070205080204" pitchFamily="50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257800" y="60023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 err="1"/>
              <a:t>Tuberc</a:t>
            </a:r>
            <a:r>
              <a:rPr lang="en-US" altLang="en-US" sz="1000" i="1" dirty="0"/>
              <a:t> Respir Dis (Seoul)</a:t>
            </a:r>
            <a:r>
              <a:rPr lang="en-US" altLang="en-US" sz="1000" dirty="0"/>
              <a:t> 2014; </a:t>
            </a:r>
            <a:r>
              <a:rPr lang="en-US" altLang="en-US" sz="1000" b="1" dirty="0"/>
              <a:t>76</a:t>
            </a:r>
            <a:r>
              <a:rPr lang="en-US" altLang="en-US" sz="1000" dirty="0"/>
              <a:t>(3): 141-5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Chondroma</a:t>
            </a:r>
            <a:endParaRPr lang="en-US" dirty="0">
              <a:ea typeface="+mj-ea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3429000"/>
            <a:ext cx="7799388" cy="2971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mesenchymal cell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Prevalent in adults with mean age of 46 years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Male:Famale ratio of 3:2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lobar consolidation on x-ray and pedunculated, 	vascularized lesion on bronchoscopy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and tissue analysis consistent with 	characteristic chondromatous tissue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Bronchoscopic excision is the treatment of choice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67400" y="6002338"/>
            <a:ext cx="2090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Respir Care</a:t>
            </a:r>
            <a:r>
              <a:rPr lang="en-US" altLang="en-US" sz="1000" dirty="0"/>
              <a:t> 2014; </a:t>
            </a:r>
            <a:r>
              <a:rPr lang="en-US" altLang="en-US" sz="1000" b="1" dirty="0"/>
              <a:t>59</a:t>
            </a:r>
            <a:r>
              <a:rPr lang="en-US" altLang="en-US" sz="1000" dirty="0"/>
              <a:t>(12): e193-6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Glomus</a:t>
            </a:r>
            <a:r>
              <a:rPr lang="en-US" dirty="0" smtClean="0">
                <a:ea typeface="+mj-ea"/>
              </a:rPr>
              <a:t> Tumor </a:t>
            </a:r>
            <a:endParaRPr lang="en-US" dirty="0">
              <a:ea typeface="+mj-ea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9050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mesenchymal cell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31 cases reported, mean age of 52 years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Male:Female ratio of 2:1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Characterized by marked contrast enhancement on CT scan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vascularized, hyperemic mass with solid surface on 		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and reveals sheets of cells around the 	capillaries in an eiosinophilic cytoplasm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vimentin and smooth muscle actin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Sleeve resection with primary reconstruction of the trachea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 for intra-luminal tumors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0" y="6078538"/>
            <a:ext cx="194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Respir Care</a:t>
            </a:r>
            <a:r>
              <a:rPr lang="en-US" altLang="en-US" sz="1000" dirty="0"/>
              <a:t> 2011; </a:t>
            </a:r>
            <a:r>
              <a:rPr lang="en-US" altLang="en-US" sz="1000" b="1" dirty="0"/>
              <a:t>56</a:t>
            </a:r>
            <a:r>
              <a:rPr lang="en-US" altLang="en-US" sz="1000" dirty="0"/>
              <a:t>(3): 342-6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Granular Cell Tumor</a:t>
            </a:r>
            <a:endParaRPr lang="en-US" dirty="0">
              <a:ea typeface="+mj-ea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4191000"/>
            <a:ext cx="7799388" cy="1828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mesenchymal cell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31 cases have been reported in adults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Can be detected on x-ray or CT scan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pedunculated polypoid lesions on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and tissue stains positive for S-100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Surgical resection is the preferred treatment modality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105400" y="59436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Am J Respir </a:t>
            </a:r>
            <a:r>
              <a:rPr lang="en-US" altLang="en-US" sz="1000" i="1" dirty="0" err="1"/>
              <a:t>Crit</a:t>
            </a:r>
            <a:r>
              <a:rPr lang="en-US" altLang="en-US" sz="1000" i="1" dirty="0"/>
              <a:t> Care Med</a:t>
            </a:r>
            <a:r>
              <a:rPr lang="en-US" altLang="en-US" sz="1000" dirty="0"/>
              <a:t> 2013; </a:t>
            </a:r>
            <a:r>
              <a:rPr lang="en-US" altLang="en-US" sz="1000" b="1" dirty="0"/>
              <a:t>187</a:t>
            </a:r>
            <a:r>
              <a:rPr lang="en-US" altLang="en-US" sz="1000" dirty="0"/>
              <a:t>: A6136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Mucous Gland Adenoma</a:t>
            </a:r>
            <a:endParaRPr lang="en-US" dirty="0">
              <a:ea typeface="+mj-ea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6670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salivary gland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More common in females than males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Not easily detectable on x-ray or CT scans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solitary, polypoid nodules on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and tissue analysis reveals cystic 	mucus-filled glands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 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 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867400" y="6002338"/>
            <a:ext cx="2082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Radiographics</a:t>
            </a:r>
            <a:r>
              <a:rPr lang="en-US" altLang="en-US" sz="1000"/>
              <a:t> 2009; </a:t>
            </a:r>
            <a:r>
              <a:rPr lang="en-US" altLang="en-US" sz="1000" b="1"/>
              <a:t>29</a:t>
            </a:r>
            <a:r>
              <a:rPr lang="en-US" altLang="en-US" sz="1000"/>
              <a:t>(1): 55-71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Oncocytoma</a:t>
            </a:r>
            <a:endParaRPr lang="en-US" dirty="0">
              <a:ea typeface="+mj-ea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4384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salivary gland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10 cases reported, males&gt;females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Associated with tobacco smoking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Not easily detected on x-ray or CT scans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polypoid nodules on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and tissue analysis reveals polygonal 	cells forming sheets, trabeculae and acinar structures 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600" smtClean="0">
                <a:ea typeface="Arial" panose="020B0604020202020204" pitchFamily="34" charset="0"/>
              </a:rPr>
              <a:t>Surgical resection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 </a:t>
            </a:r>
            <a:endParaRPr lang="en-US" altLang="en-US" sz="2000" smtClean="0">
              <a:ea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943600" y="6078538"/>
            <a:ext cx="2082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Radiographics</a:t>
            </a:r>
            <a:r>
              <a:rPr lang="en-US" altLang="en-US" sz="1000" dirty="0"/>
              <a:t> 2009; </a:t>
            </a:r>
            <a:r>
              <a:rPr lang="en-US" altLang="en-US" sz="1000" b="1" dirty="0"/>
              <a:t>29</a:t>
            </a:r>
            <a:r>
              <a:rPr lang="en-US" altLang="en-US" sz="1000" dirty="0"/>
              <a:t>(1): 55-71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Papilloma</a:t>
            </a:r>
            <a:endParaRPr lang="en-US" dirty="0">
              <a:ea typeface="+mj-ea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574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epithelial cell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50 cases reported, mean age of 54-68 years, males&gt;females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Association with Human Papilloma Virus (HPV)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Focal bronchiectasis is commonly seen on x-ray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polypoid or pudunculated, glistening, non-vascular lesions 	with tan to red color on bronchoscopy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3 cell subtypes: </a:t>
            </a:r>
            <a:r>
              <a:rPr lang="en-US" altLang="en-US" sz="1800" b="1" i="1" smtClean="0">
                <a:solidFill>
                  <a:srgbClr val="4D89C8"/>
                </a:solidFill>
                <a:ea typeface="ＭＳ Ｐゴシック" panose="020B0600070205080204" pitchFamily="50" charset="-128"/>
              </a:rPr>
              <a:t>squamous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,</a:t>
            </a:r>
            <a:r>
              <a:rPr lang="en-US" altLang="en-US" sz="1800" b="1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b="1" i="1" smtClean="0">
                <a:solidFill>
                  <a:srgbClr val="4D89C8"/>
                </a:solidFill>
                <a:ea typeface="ＭＳ Ｐゴシック" panose="020B0600070205080204" pitchFamily="50" charset="-128"/>
              </a:rPr>
              <a:t>glandular</a:t>
            </a:r>
            <a:r>
              <a:rPr lang="en-US" altLang="en-US" sz="1800" b="1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and</a:t>
            </a:r>
            <a:r>
              <a:rPr lang="en-US" altLang="en-US" sz="1800" b="1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b="1" i="1" smtClean="0">
                <a:solidFill>
                  <a:srgbClr val="4D89C8"/>
                </a:solidFill>
                <a:ea typeface="ＭＳ Ｐゴシック" panose="020B0600070205080204" pitchFamily="50" charset="-128"/>
              </a:rPr>
              <a:t>mixed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Characteristic histological feature is intracellular mucin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MUC5AC which is expressed in goblet cells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Bronschoscopic resection is treatment modality of choice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477000" y="6078538"/>
            <a:ext cx="1430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Cytojournal</a:t>
            </a:r>
            <a:r>
              <a:rPr lang="en-US" altLang="en-US" sz="1000"/>
              <a:t> 2011; </a:t>
            </a:r>
            <a:r>
              <a:rPr lang="en-US" altLang="en-US" sz="1000" b="1"/>
              <a:t>8</a:t>
            </a:r>
            <a:r>
              <a:rPr lang="en-US" altLang="en-US" sz="1000"/>
              <a:t>: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Rare Airway Tumors (RATs) Cell Type</a:t>
            </a:r>
            <a:endParaRPr lang="en-US" dirty="0">
              <a:ea typeface="+mj-ea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905000"/>
            <a:ext cx="7799388" cy="3810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50" charset="-128"/>
              </a:rPr>
              <a:t>Mesenchymal Cell 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50" charset="-128"/>
              </a:rPr>
              <a:t>Salivary Gland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50" charset="-128"/>
              </a:rPr>
              <a:t>Epithelial Cell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ea typeface="ＭＳ Ｐゴシック" panose="020B0600070205080204" pitchFamily="50" charset="-128"/>
              </a:rPr>
              <a:t>Miscellaneous 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endParaRPr lang="en-US" altLang="en-US" dirty="0" smtClean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Papilloma</a:t>
            </a:r>
            <a:endParaRPr lang="en-US" dirty="0">
              <a:ea typeface="+mj-ea"/>
            </a:endParaRPr>
          </a:p>
        </p:txBody>
      </p:sp>
      <p:grpSp>
        <p:nvGrpSpPr>
          <p:cNvPr id="33794" name="Content Placeholder 3"/>
          <p:cNvGrpSpPr>
            <a:grpSpLocks noGrp="1"/>
          </p:cNvGrpSpPr>
          <p:nvPr/>
        </p:nvGrpSpPr>
        <p:grpSpPr bwMode="auto">
          <a:xfrm>
            <a:off x="990600" y="1828800"/>
            <a:ext cx="6934200" cy="3048000"/>
            <a:chOff x="228600" y="2819400"/>
            <a:chExt cx="8554457" cy="3276600"/>
          </a:xfrm>
        </p:grpSpPr>
        <p:pic>
          <p:nvPicPr>
            <p:cNvPr id="31750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819400"/>
              <a:ext cx="4118596" cy="32766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1751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57" y="2819400"/>
              <a:ext cx="4363400" cy="32766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914400" y="5029200"/>
            <a:ext cx="3352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500" b="1"/>
              <a:t>Papilloma of the bronchus intermedius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4419600" y="50292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500" b="1"/>
              <a:t>Bronchoscopic image 6 months after ablation using argon plasma coagulation showing minimal scarring and no recurrence of the papilloma</a:t>
            </a:r>
          </a:p>
        </p:txBody>
      </p:sp>
      <p:cxnSp>
        <p:nvCxnSpPr>
          <p:cNvPr id="33797" name="Straight Arrow Connector 3"/>
          <p:cNvCxnSpPr>
            <a:cxnSpLocks noChangeShapeType="1"/>
          </p:cNvCxnSpPr>
          <p:nvPr/>
        </p:nvCxnSpPr>
        <p:spPr bwMode="auto">
          <a:xfrm>
            <a:off x="3200400" y="2133600"/>
            <a:ext cx="762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8" name="Straight Arrow Connector 9"/>
          <p:cNvCxnSpPr>
            <a:cxnSpLocks noChangeShapeType="1"/>
          </p:cNvCxnSpPr>
          <p:nvPr/>
        </p:nvCxnSpPr>
        <p:spPr bwMode="auto">
          <a:xfrm flipH="1">
            <a:off x="6781800" y="2209800"/>
            <a:ext cx="381000" cy="609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Inflammatory </a:t>
            </a:r>
            <a:r>
              <a:rPr lang="en-US" dirty="0" err="1" smtClean="0">
                <a:ea typeface="+mj-ea"/>
              </a:rPr>
              <a:t>Myofibroblastic</a:t>
            </a:r>
            <a:r>
              <a:rPr lang="en-US" dirty="0" smtClean="0">
                <a:ea typeface="+mj-ea"/>
              </a:rPr>
              <a:t> Tumor</a:t>
            </a:r>
            <a:endParaRPr lang="en-US" dirty="0">
              <a:ea typeface="+mj-ea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764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miscellaneous tumor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Rare tumor reported in young population (&lt;16 years of age)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Non-specific lesions on x-ray and CT scan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vascular, smooth lobulated mass on 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Histology consistent with myofibroblastic spindle cells, inflammatory 	plasma cells, lymphocytes and eosinophils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vimentin, muscle-specific actin, SMA and ALK-1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inlcude: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Medical therapy with NSAIDs, steroids and ALK-inhibitors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257800" y="60198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Respirology Case Reports</a:t>
            </a:r>
            <a:r>
              <a:rPr lang="en-US" altLang="en-US" sz="1000"/>
              <a:t> 2014; </a:t>
            </a:r>
            <a:r>
              <a:rPr lang="en-US" altLang="en-US" sz="1000" b="1"/>
              <a:t>2(</a:t>
            </a:r>
            <a:r>
              <a:rPr lang="en-US" altLang="en-US" sz="1000"/>
              <a:t>4): 147-149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281613" y="6264275"/>
            <a:ext cx="2447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J Thorac Dis</a:t>
            </a:r>
            <a:r>
              <a:rPr lang="en-US" altLang="en-US" sz="1000"/>
              <a:t> 2011; </a:t>
            </a:r>
            <a:r>
              <a:rPr lang="en-US" altLang="en-US" sz="1000" b="1"/>
              <a:t>3</a:t>
            </a:r>
            <a:r>
              <a:rPr lang="en-US" altLang="en-US" sz="1000"/>
              <a:t>: 255-261</a:t>
            </a:r>
          </a:p>
          <a:p>
            <a:pPr eaLnBrk="1" hangingPunct="1"/>
            <a:r>
              <a:rPr lang="pt-BR" altLang="en-US" sz="1000"/>
              <a:t>J Thorac Oncol. 2015 Sep;10(9):e89-90</a:t>
            </a:r>
            <a:endParaRPr lang="en-US" altLang="en-US" sz="1000"/>
          </a:p>
          <a:p>
            <a:pPr eaLnBrk="1" hangingPunct="1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Inflammatory </a:t>
            </a:r>
            <a:r>
              <a:rPr lang="en-US" dirty="0" err="1" smtClean="0">
                <a:ea typeface="+mj-ea"/>
              </a:rPr>
              <a:t>Myofibroblastic</a:t>
            </a:r>
            <a:r>
              <a:rPr lang="en-US" dirty="0" smtClean="0">
                <a:ea typeface="+mj-ea"/>
              </a:rPr>
              <a:t> Tumor</a:t>
            </a:r>
            <a:endParaRPr lang="en-US" dirty="0">
              <a:ea typeface="+mj-ea"/>
            </a:endParaRPr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53743"/>
            <a:ext cx="5410200" cy="349497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8800" y="5334000"/>
            <a:ext cx="5867400" cy="1143000"/>
          </a:xfrm>
          <a:prstGeom prst="rect">
            <a:avLst/>
          </a:prstGeom>
          <a:ln>
            <a:noFill/>
          </a:ln>
          <a:effectLst/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1500" b="1" kern="0" dirty="0">
                <a:latin typeface="+mn-lt"/>
                <a:ea typeface="+mj-ea"/>
                <a:cs typeface="+mj-cs"/>
              </a:rPr>
              <a:t>Microscopic image of inflammatory </a:t>
            </a:r>
            <a:r>
              <a:rPr lang="en-US" sz="1500" b="1" kern="0" dirty="0" err="1">
                <a:latin typeface="+mn-lt"/>
                <a:ea typeface="+mj-ea"/>
                <a:cs typeface="+mj-cs"/>
              </a:rPr>
              <a:t>myofibroblastic</a:t>
            </a:r>
            <a:r>
              <a:rPr lang="en-US" sz="1500" b="1" kern="0" dirty="0">
                <a:latin typeface="+mn-lt"/>
                <a:ea typeface="+mj-ea"/>
                <a:cs typeface="+mj-cs"/>
              </a:rPr>
              <a:t> tumor. The image shows bland spindle cells without necrosis or mitoses, </a:t>
            </a:r>
            <a:r>
              <a:rPr lang="en-US" sz="1500" b="1" kern="0" dirty="0" err="1">
                <a:latin typeface="+mn-lt"/>
                <a:ea typeface="+mj-ea"/>
                <a:cs typeface="+mj-cs"/>
              </a:rPr>
              <a:t>fibromyxoid</a:t>
            </a:r>
            <a:r>
              <a:rPr lang="en-US" sz="1500" b="1" kern="0" dirty="0">
                <a:latin typeface="+mn-lt"/>
                <a:ea typeface="+mj-ea"/>
                <a:cs typeface="+mj-cs"/>
              </a:rPr>
              <a:t> </a:t>
            </a:r>
            <a:r>
              <a:rPr lang="en-US" sz="1500" b="1" kern="0" dirty="0" err="1">
                <a:latin typeface="+mn-lt"/>
                <a:ea typeface="+mj-ea"/>
                <a:cs typeface="+mj-cs"/>
              </a:rPr>
              <a:t>stroma</a:t>
            </a:r>
            <a:r>
              <a:rPr lang="en-US" sz="1500" b="1" kern="0" dirty="0">
                <a:latin typeface="+mn-lt"/>
                <a:ea typeface="+mj-ea"/>
                <a:cs typeface="+mj-cs"/>
              </a:rPr>
              <a:t> and scattered plasma cells (blue arrow). </a:t>
            </a:r>
            <a:r>
              <a:rPr lang="en-US" sz="1500" b="1" kern="0" dirty="0" err="1">
                <a:latin typeface="+mn-lt"/>
                <a:ea typeface="+mj-ea"/>
                <a:cs typeface="+mj-cs"/>
              </a:rPr>
              <a:t>Hematoxylin</a:t>
            </a:r>
            <a:r>
              <a:rPr lang="en-US" sz="1500" b="1" kern="0" dirty="0">
                <a:latin typeface="+mn-lt"/>
                <a:ea typeface="+mj-ea"/>
                <a:cs typeface="+mj-cs"/>
              </a:rPr>
              <a:t> and Eosin stain.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Extramedullary Plasmacytoma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077200" cy="4648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 Benign miscellaneous tumor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 5 cases reported, mean age of 56 years, </a:t>
            </a:r>
            <a:r>
              <a:rPr lang="en-US" sz="1800" dirty="0" err="1" smtClean="0">
                <a:ea typeface="+mn-ea"/>
              </a:rPr>
              <a:t>male:female</a:t>
            </a:r>
            <a:r>
              <a:rPr lang="en-US" sz="1800" dirty="0" smtClean="0">
                <a:ea typeface="+mn-ea"/>
              </a:rPr>
              <a:t> ratio of 4:1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 Appears as a smooth-surface mass on </a:t>
            </a:r>
            <a:r>
              <a:rPr lang="en-US" sz="1800" dirty="0" err="1" smtClean="0">
                <a:ea typeface="+mn-ea"/>
              </a:rPr>
              <a:t>bronchoscopy</a:t>
            </a:r>
            <a:r>
              <a:rPr lang="en-US" sz="1800" dirty="0" smtClean="0">
                <a:ea typeface="+mn-ea"/>
              </a:rPr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 Biopsy is the definitive diagnosis with 5 criteria: 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1500" dirty="0" smtClean="0">
                <a:solidFill>
                  <a:srgbClr val="4D89C8"/>
                </a:solidFill>
              </a:rPr>
              <a:t>Single </a:t>
            </a:r>
            <a:r>
              <a:rPr lang="en-US" sz="1500" dirty="0" err="1" smtClean="0">
                <a:solidFill>
                  <a:srgbClr val="4D89C8"/>
                </a:solidFill>
              </a:rPr>
              <a:t>extramedullary</a:t>
            </a:r>
            <a:r>
              <a:rPr lang="en-US" sz="1500" dirty="0" smtClean="0">
                <a:solidFill>
                  <a:srgbClr val="4D89C8"/>
                </a:solidFill>
              </a:rPr>
              <a:t> mass of </a:t>
            </a:r>
            <a:r>
              <a:rPr lang="en-US" sz="1500" dirty="0" err="1" smtClean="0">
                <a:solidFill>
                  <a:srgbClr val="4D89C8"/>
                </a:solidFill>
              </a:rPr>
              <a:t>clonal</a:t>
            </a:r>
            <a:r>
              <a:rPr lang="en-US" sz="1500" dirty="0" smtClean="0">
                <a:solidFill>
                  <a:srgbClr val="4D89C8"/>
                </a:solidFill>
              </a:rPr>
              <a:t> plasma cells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1500" dirty="0" err="1" smtClean="0">
                <a:solidFill>
                  <a:srgbClr val="4D89C8"/>
                </a:solidFill>
              </a:rPr>
              <a:t>Histologically</a:t>
            </a:r>
            <a:r>
              <a:rPr lang="en-US" sz="1500" dirty="0" smtClean="0">
                <a:solidFill>
                  <a:srgbClr val="4D89C8"/>
                </a:solidFill>
              </a:rPr>
              <a:t> normal bone marrow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1500" dirty="0" smtClean="0">
                <a:solidFill>
                  <a:srgbClr val="4D89C8"/>
                </a:solidFill>
              </a:rPr>
              <a:t>Lack or decrease in serum or urinary level of monoclonal immunoglobulin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1500" dirty="0" smtClean="0">
                <a:solidFill>
                  <a:srgbClr val="4D89C8"/>
                </a:solidFill>
              </a:rPr>
              <a:t>Absence of anemia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1500" dirty="0" smtClean="0">
                <a:solidFill>
                  <a:srgbClr val="4D89C8"/>
                </a:solidFill>
              </a:rPr>
              <a:t>Normal skeletal survey </a:t>
            </a:r>
          </a:p>
          <a:p>
            <a:pPr marL="166688" lvl="1" indent="-166688"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dirty="0" err="1" smtClean="0"/>
              <a:t>Characterisitic</a:t>
            </a:r>
            <a:r>
              <a:rPr lang="en-US" sz="1800" dirty="0" smtClean="0"/>
              <a:t> histological feature is the kappa chain-type and lambda chain-type cells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 Treatment options include: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dirty="0" smtClean="0">
                <a:ea typeface="+mn-ea"/>
              </a:rPr>
              <a:t> 	</a:t>
            </a:r>
            <a:r>
              <a:rPr lang="en-US" sz="1600" dirty="0" smtClean="0">
                <a:ea typeface="+mn-ea"/>
              </a:rPr>
              <a:t>1. Argon plasma coagulation via rigid </a:t>
            </a:r>
            <a:r>
              <a:rPr lang="en-US" sz="1600" dirty="0" err="1" smtClean="0">
                <a:ea typeface="+mn-ea"/>
              </a:rPr>
              <a:t>bronchoscopy</a:t>
            </a:r>
            <a:r>
              <a:rPr lang="en-US" sz="1600" dirty="0" smtClean="0">
                <a:ea typeface="+mn-ea"/>
              </a:rPr>
              <a:t> for  narrow-base tumors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600" dirty="0" smtClean="0">
                <a:ea typeface="+mn-ea"/>
              </a:rPr>
              <a:t>	2. Surgical resection followed by radiotherapy for wide-base tumors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endParaRPr lang="en-US" sz="2000" dirty="0" smtClean="0">
              <a:ea typeface="+mn-ea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410200" y="60960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Mass. Internal Medicine </a:t>
            </a:r>
            <a:r>
              <a:rPr lang="en-US" altLang="en-US" sz="1000"/>
              <a:t>2013; </a:t>
            </a:r>
            <a:r>
              <a:rPr lang="en-US" altLang="en-US" sz="1000" b="1"/>
              <a:t>52</a:t>
            </a:r>
            <a:r>
              <a:rPr lang="en-US" altLang="en-US" sz="1000"/>
              <a:t>: 2113-2116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Outcomes</a:t>
            </a:r>
            <a:endParaRPr lang="en-US" dirty="0">
              <a:ea typeface="+mj-ea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RATs prognosis depend on multiple factors: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rgbClr val="2073A8"/>
                </a:solidFill>
                <a:ea typeface="Arial" panose="020B0604020202020204" pitchFamily="34" charset="0"/>
              </a:rPr>
              <a:t> </a:t>
            </a: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Tumor malignant potential	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 Tumor location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 Patient</a:t>
            </a:r>
            <a:r>
              <a:rPr lang="ja-JP" altLang="en-US" sz="1600" b="1" smtClean="0">
                <a:solidFill>
                  <a:srgbClr val="2073A8"/>
                </a:solidFill>
                <a:ea typeface="ＭＳ Ｐゴシック" panose="020B0600070205080204" pitchFamily="50" charset="-128"/>
              </a:rPr>
              <a:t>’</a:t>
            </a:r>
            <a:r>
              <a:rPr lang="en-US" altLang="ja-JP" sz="1600" b="1" smtClean="0">
                <a:solidFill>
                  <a:srgbClr val="2073A8"/>
                </a:solidFill>
                <a:ea typeface="ＭＳ Ｐゴシック" panose="020B0600070205080204" pitchFamily="50" charset="-128"/>
              </a:rPr>
              <a:t>s co-morbidities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 Risks of treatment modality </a:t>
            </a:r>
            <a:endParaRPr lang="en-US" altLang="en-US" sz="1800" b="1" smtClean="0">
              <a:ea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tumors are usually localized and amendable to resection with no 	or minimal risk of recurrence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Outcome of malignant tumors depend mainly on lymph node and 	adjacent tissue metastasis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Tumors found on the carina have poor prognosis due to the high risk of 	surgical resection attributed to the anatomical feasibility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943600" y="6124575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Intern Med</a:t>
            </a:r>
            <a:r>
              <a:rPr lang="en-US" altLang="en-US" sz="1000"/>
              <a:t> 2013; </a:t>
            </a:r>
            <a:r>
              <a:rPr lang="en-US" altLang="en-US" sz="1000" b="1"/>
              <a:t>52</a:t>
            </a:r>
            <a:r>
              <a:rPr lang="en-US" altLang="en-US" sz="1000"/>
              <a:t>(18): 2113-6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943600" y="5867400"/>
            <a:ext cx="1946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Lancet Oncol</a:t>
            </a:r>
            <a:r>
              <a:rPr lang="en-US" altLang="en-US" sz="1000"/>
              <a:t> 2006; </a:t>
            </a:r>
            <a:r>
              <a:rPr lang="en-US" altLang="en-US" sz="1000" b="1"/>
              <a:t>7</a:t>
            </a:r>
            <a:r>
              <a:rPr lang="en-US" altLang="en-US" sz="1000"/>
              <a:t>(1): 83-91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89C8"/>
            </a:gs>
            <a:gs pos="100000">
              <a:srgbClr val="67CC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6988"/>
            <a:ext cx="17510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9144000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This presentation was prepared by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Marwan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Saoud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 MD and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Kassem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 Harris MD, FCCP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 and reviewed for accuracy and content by members of the </a:t>
            </a:r>
            <a:endParaRPr lang="en-US" sz="2000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Arial"/>
              </a:rPr>
              <a:t>WABIP </a:t>
            </a:r>
            <a:r>
              <a:rPr lang="en-US" sz="2000" i="1" dirty="0">
                <a:solidFill>
                  <a:srgbClr val="FFFFFF"/>
                </a:solidFill>
                <a:latin typeface="Arial"/>
              </a:rPr>
              <a:t>Rare Lung, Pleura and Airway Disorders 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section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sz="35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770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655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a typeface="+mj-ea"/>
              </a:rPr>
              <a:t>Mesenchymal Cell RATs</a:t>
            </a:r>
            <a:endParaRPr lang="en-US" sz="32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8800"/>
            <a:ext cx="4038600" cy="4191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2000" b="1" dirty="0" smtClean="0"/>
              <a:t>Benign 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 smtClean="0"/>
              <a:t>        Lipoma</a:t>
            </a:r>
            <a:r>
              <a:rPr lang="en-US" sz="2000" dirty="0"/>
              <a:t>	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</a:t>
            </a:r>
            <a:r>
              <a:rPr lang="en-US" sz="2000" dirty="0" err="1"/>
              <a:t>Schwannoma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Leiomyoma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</a:t>
            </a:r>
            <a:r>
              <a:rPr lang="en-US" sz="2000" dirty="0" err="1"/>
              <a:t>Hemangioma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</a:t>
            </a:r>
            <a:r>
              <a:rPr lang="en-US" sz="2000" dirty="0" err="1"/>
              <a:t>Hamartoma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Chondroma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</a:t>
            </a:r>
            <a:r>
              <a:rPr lang="en-US" sz="2000" dirty="0" err="1"/>
              <a:t>Glomus</a:t>
            </a:r>
            <a:r>
              <a:rPr lang="en-US" sz="2000" dirty="0"/>
              <a:t> Tumor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/>
              <a:t>	Granular Cell Tumor 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863" y="457200"/>
            <a:ext cx="56388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ea typeface="+mj-ea"/>
              </a:rPr>
              <a:t>Salivary Gland RATs</a:t>
            </a:r>
            <a:endParaRPr lang="en-US" sz="3200" b="1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2209800"/>
            <a:ext cx="4038600" cy="3200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b="1" dirty="0"/>
              <a:t>Benign</a:t>
            </a:r>
            <a:endParaRPr 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/>
              <a:t>Mucus </a:t>
            </a:r>
            <a:r>
              <a:rPr lang="en-US" sz="2000" dirty="0"/>
              <a:t>Gland Adenoma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/>
              <a:t>Oncocytoma </a:t>
            </a:r>
            <a:endParaRPr 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3" y="381000"/>
            <a:ext cx="56388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ea typeface="+mj-ea"/>
              </a:rPr>
              <a:t>Epithelial Cell RATs</a:t>
            </a:r>
            <a:endParaRPr lang="en-US" sz="3200" b="1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62000" y="2667000"/>
            <a:ext cx="4038600" cy="1676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/>
              <a:t>Benign</a:t>
            </a: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Papilloma</a:t>
            </a: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Miscellaneous RATs</a:t>
            </a:r>
            <a:endParaRPr lang="en-US" dirty="0">
              <a:ea typeface="+mj-ea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2590800"/>
            <a:ext cx="7799388" cy="2057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 smtClean="0"/>
              <a:t>Benign</a:t>
            </a:r>
            <a:endParaRPr lang="en-US" sz="2000" dirty="0"/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dirty="0" smtClean="0"/>
              <a:t>Inflammatory </a:t>
            </a:r>
            <a:r>
              <a:rPr lang="en-US" sz="2000" dirty="0" err="1"/>
              <a:t>Myofibroblastic</a:t>
            </a:r>
            <a:r>
              <a:rPr lang="en-US" sz="2000" dirty="0"/>
              <a:t> Tumor </a:t>
            </a:r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dirty="0" err="1" smtClean="0"/>
              <a:t>Extramedullary</a:t>
            </a:r>
            <a:r>
              <a:rPr lang="en-US" sz="2000" dirty="0" smtClean="0"/>
              <a:t> </a:t>
            </a:r>
            <a:r>
              <a:rPr lang="en-US" sz="2000" dirty="0" err="1"/>
              <a:t>Plasmacytoma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Lipoma</a:t>
            </a:r>
            <a:endParaRPr lang="en-US" dirty="0">
              <a:ea typeface="+mj-ea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2133600"/>
            <a:ext cx="7924800" cy="4572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mesenchymal cell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Prevalent in adults age 50-60 years old, males&gt;females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Associated with smoking and obesity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hilar shadow or atelectasis on x-ray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soft, pale, glistening, poorly vascular mass on 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Definitive diagnosis via biopsy which is difficult due to firm, fibrous sheath   	around the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Treatment options include 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 smtClean="0">
                <a:ea typeface="ＭＳ Ｐゴシック" panose="020B0600070205080204" pitchFamily="50" charset="-128"/>
              </a:rPr>
              <a:t>	1. Bronchoscopic resection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 smtClean="0">
                <a:ea typeface="ＭＳ Ｐゴシック" panose="020B0600070205080204" pitchFamily="50" charset="-128"/>
              </a:rPr>
              <a:t>	2. Surgical resection if there is atypical features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600" smtClean="0">
                <a:ea typeface="ＭＳ Ｐゴシック" panose="020B0600070205080204" pitchFamily="50" charset="-128"/>
              </a:rPr>
              <a:t>	3. Lobectomy or pneumonectomy if there is parenchymal involvement</a:t>
            </a:r>
          </a:p>
          <a:p>
            <a:pPr eaLnBrk="1" hangingPunct="1">
              <a:lnSpc>
                <a:spcPct val="120000"/>
              </a:lnSpc>
            </a:pPr>
            <a:endParaRPr lang="en-US" altLang="en-US" sz="16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16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16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1600" smtClean="0">
              <a:ea typeface="ＭＳ Ｐゴシック" panose="020B0600070205080204" pitchFamily="50" charset="-128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248400" y="5791200"/>
            <a:ext cx="1751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BMC Pulm Med</a:t>
            </a:r>
            <a:r>
              <a:rPr lang="en-US" altLang="en-US" sz="1000"/>
              <a:t> 2009; </a:t>
            </a:r>
            <a:r>
              <a:rPr lang="en-US" altLang="en-US" sz="1000" b="1"/>
              <a:t>9</a:t>
            </a:r>
            <a:r>
              <a:rPr lang="en-US" altLang="en-US" sz="1000"/>
              <a:t>: 40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6019800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Pathol Int</a:t>
            </a:r>
            <a:r>
              <a:rPr lang="en-US" altLang="en-US" sz="1000"/>
              <a:t> 2011; </a:t>
            </a:r>
            <a:r>
              <a:rPr lang="en-US" altLang="en-US" sz="1000" b="1"/>
              <a:t>61</a:t>
            </a:r>
            <a:r>
              <a:rPr lang="en-US" altLang="en-US" sz="1000"/>
              <a:t>(4): 252-8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Lipoma</a:t>
            </a:r>
            <a:endParaRPr lang="en-US" dirty="0">
              <a:ea typeface="+mj-ea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62000" y="5465763"/>
            <a:ext cx="3810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500"/>
              <a:t>Endobronchial lipoma originating from the superior segment of the right lower lobe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29200" y="5465763"/>
            <a:ext cx="3733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500"/>
              <a:t>Post mechanical debulking of the endobronchial lipoma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7415"/>
            <a:ext cx="3817160" cy="36821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61948"/>
            <a:ext cx="3505200" cy="37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Schwannoma</a:t>
            </a:r>
            <a:endParaRPr lang="en-US" dirty="0">
              <a:ea typeface="+mj-ea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21336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Benign mesenchymal cell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51 cases reported in the literature with Male:Female ratio of 2:3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heterogenous spherical lesions on CT or MRI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smooth, round, white, non-vascular mass on 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Definitive diagnosis via biopsy as confirmed by the presence of bipolar 	and spindle cells within a myxoid matrix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S-100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Endoscopic excision for more localized tumors and/or poor pulmonary function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181600" y="60023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J Bronchol Intervent Pulmonol </a:t>
            </a:r>
            <a:r>
              <a:rPr lang="en-US" altLang="en-US" sz="1000"/>
              <a:t>2012; </a:t>
            </a:r>
            <a:r>
              <a:rPr lang="en-US" altLang="en-US" sz="1000" b="1"/>
              <a:t>19</a:t>
            </a:r>
            <a:r>
              <a:rPr lang="en-US" altLang="en-US" sz="1000"/>
              <a:t>: 75-77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v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2073A8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2073A8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WABIP PowerPoint Template - v3b</Template>
  <TotalTime>651</TotalTime>
  <Words>1033</Words>
  <Application>Microsoft Office PowerPoint</Application>
  <PresentationFormat>On-screen Show (4:3)</PresentationFormat>
  <Paragraphs>249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Wingdings</vt:lpstr>
      <vt:lpstr>powerpoint_templatev3</vt:lpstr>
      <vt:lpstr>PowerPoint Presentation</vt:lpstr>
      <vt:lpstr>Rare Airway Tumors (RATs) Cell Type</vt:lpstr>
      <vt:lpstr>Mesenchymal Cell RATs</vt:lpstr>
      <vt:lpstr>Salivary Gland RATs</vt:lpstr>
      <vt:lpstr>Epithelial Cell RATs</vt:lpstr>
      <vt:lpstr>Miscellaneous RATs</vt:lpstr>
      <vt:lpstr>Lipoma</vt:lpstr>
      <vt:lpstr>Lipoma</vt:lpstr>
      <vt:lpstr>Schwannoma</vt:lpstr>
      <vt:lpstr>Leiomyoma</vt:lpstr>
      <vt:lpstr>Hemangioma</vt:lpstr>
      <vt:lpstr>Hemangioma</vt:lpstr>
      <vt:lpstr>Hemartoma</vt:lpstr>
      <vt:lpstr>Chondroma</vt:lpstr>
      <vt:lpstr>Glomus Tumor </vt:lpstr>
      <vt:lpstr>Granular Cell Tumor</vt:lpstr>
      <vt:lpstr>Mucous Gland Adenoma</vt:lpstr>
      <vt:lpstr>Oncocytoma</vt:lpstr>
      <vt:lpstr>Papilloma</vt:lpstr>
      <vt:lpstr>Papilloma</vt:lpstr>
      <vt:lpstr>Inflammatory Myofibroblastic Tumor</vt:lpstr>
      <vt:lpstr>Inflammatory Myofibroblastic Tumor</vt:lpstr>
      <vt:lpstr>Extramedullary Plasmacytoma</vt:lpstr>
      <vt:lpstr>Outcomes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118</cp:revision>
  <dcterms:created xsi:type="dcterms:W3CDTF">2014-03-21T23:33:58Z</dcterms:created>
  <dcterms:modified xsi:type="dcterms:W3CDTF">2016-04-04T10:13:17Z</dcterms:modified>
</cp:coreProperties>
</file>